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15119350" cy="21599525"/>
  <p:notesSz cx="7104063" cy="10234613"/>
  <p:defaultTextStyle>
    <a:defPPr>
      <a:defRPr lang="fr-FR"/>
    </a:defPPr>
    <a:lvl1pPr marL="0" algn="l" defTabSz="2097805" rtl="0" eaLnBrk="1" latinLnBrk="0" hangingPunct="1">
      <a:defRPr sz="4147" kern="1200">
        <a:solidFill>
          <a:schemeClr val="tx1"/>
        </a:solidFill>
        <a:latin typeface="+mn-lt"/>
        <a:ea typeface="+mn-ea"/>
        <a:cs typeface="+mn-cs"/>
      </a:defRPr>
    </a:lvl1pPr>
    <a:lvl2pPr marL="1048902" algn="l" defTabSz="2097805" rtl="0" eaLnBrk="1" latinLnBrk="0" hangingPunct="1">
      <a:defRPr sz="4147" kern="1200">
        <a:solidFill>
          <a:schemeClr val="tx1"/>
        </a:solidFill>
        <a:latin typeface="+mn-lt"/>
        <a:ea typeface="+mn-ea"/>
        <a:cs typeface="+mn-cs"/>
      </a:defRPr>
    </a:lvl2pPr>
    <a:lvl3pPr marL="2097805" algn="l" defTabSz="2097805" rtl="0" eaLnBrk="1" latinLnBrk="0" hangingPunct="1">
      <a:defRPr sz="4147" kern="1200">
        <a:solidFill>
          <a:schemeClr val="tx1"/>
        </a:solidFill>
        <a:latin typeface="+mn-lt"/>
        <a:ea typeface="+mn-ea"/>
        <a:cs typeface="+mn-cs"/>
      </a:defRPr>
    </a:lvl3pPr>
    <a:lvl4pPr marL="3146707" algn="l" defTabSz="2097805" rtl="0" eaLnBrk="1" latinLnBrk="0" hangingPunct="1">
      <a:defRPr sz="4147" kern="1200">
        <a:solidFill>
          <a:schemeClr val="tx1"/>
        </a:solidFill>
        <a:latin typeface="+mn-lt"/>
        <a:ea typeface="+mn-ea"/>
        <a:cs typeface="+mn-cs"/>
      </a:defRPr>
    </a:lvl4pPr>
    <a:lvl5pPr marL="4195610" algn="l" defTabSz="2097805" rtl="0" eaLnBrk="1" latinLnBrk="0" hangingPunct="1">
      <a:defRPr sz="4147" kern="1200">
        <a:solidFill>
          <a:schemeClr val="tx1"/>
        </a:solidFill>
        <a:latin typeface="+mn-lt"/>
        <a:ea typeface="+mn-ea"/>
        <a:cs typeface="+mn-cs"/>
      </a:defRPr>
    </a:lvl5pPr>
    <a:lvl6pPr marL="5244512" algn="l" defTabSz="2097805" rtl="0" eaLnBrk="1" latinLnBrk="0" hangingPunct="1">
      <a:defRPr sz="4147" kern="1200">
        <a:solidFill>
          <a:schemeClr val="tx1"/>
        </a:solidFill>
        <a:latin typeface="+mn-lt"/>
        <a:ea typeface="+mn-ea"/>
        <a:cs typeface="+mn-cs"/>
      </a:defRPr>
    </a:lvl6pPr>
    <a:lvl7pPr marL="6293415" algn="l" defTabSz="2097805" rtl="0" eaLnBrk="1" latinLnBrk="0" hangingPunct="1">
      <a:defRPr sz="4147" kern="1200">
        <a:solidFill>
          <a:schemeClr val="tx1"/>
        </a:solidFill>
        <a:latin typeface="+mn-lt"/>
        <a:ea typeface="+mn-ea"/>
        <a:cs typeface="+mn-cs"/>
      </a:defRPr>
    </a:lvl7pPr>
    <a:lvl8pPr marL="7342317" algn="l" defTabSz="2097805" rtl="0" eaLnBrk="1" latinLnBrk="0" hangingPunct="1">
      <a:defRPr sz="4147" kern="1200">
        <a:solidFill>
          <a:schemeClr val="tx1"/>
        </a:solidFill>
        <a:latin typeface="+mn-lt"/>
        <a:ea typeface="+mn-ea"/>
        <a:cs typeface="+mn-cs"/>
      </a:defRPr>
    </a:lvl8pPr>
    <a:lvl9pPr marL="8391219" algn="l" defTabSz="2097805" rtl="0" eaLnBrk="1" latinLnBrk="0" hangingPunct="1">
      <a:defRPr sz="414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803"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1B86"/>
    <a:srgbClr val="1A209E"/>
    <a:srgbClr val="D7E5F5"/>
    <a:srgbClr val="B5CEED"/>
    <a:srgbClr val="A0C1E8"/>
    <a:srgbClr val="CFCB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38" autoAdjust="0"/>
  </p:normalViewPr>
  <p:slideViewPr>
    <p:cSldViewPr>
      <p:cViewPr>
        <p:scale>
          <a:sx n="66" d="100"/>
          <a:sy n="66" d="100"/>
        </p:scale>
        <p:origin x="638" y="-5669"/>
      </p:cViewPr>
      <p:guideLst>
        <p:guide orient="horz" pos="6803"/>
        <p:guide pos="4762"/>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grpSp>
        <p:nvGrpSpPr>
          <p:cNvPr id="40" name="Groupe 39"/>
          <p:cNvGrpSpPr/>
          <p:nvPr userDrawn="1"/>
        </p:nvGrpSpPr>
        <p:grpSpPr>
          <a:xfrm>
            <a:off x="216909" y="144145"/>
            <a:ext cx="14685533" cy="21011545"/>
            <a:chOff x="361575" y="389041"/>
            <a:chExt cx="24480000" cy="34224106"/>
          </a:xfrm>
        </p:grpSpPr>
        <p:sp>
          <p:nvSpPr>
            <p:cNvPr id="41" name="Rectangle à coins arrondis 40"/>
            <p:cNvSpPr/>
            <p:nvPr/>
          </p:nvSpPr>
          <p:spPr>
            <a:xfrm>
              <a:off x="361575" y="1429110"/>
              <a:ext cx="24480000" cy="33184037"/>
            </a:xfrm>
            <a:prstGeom prst="roundRect">
              <a:avLst>
                <a:gd name="adj" fmla="val 2744"/>
              </a:avLst>
            </a:prstGeom>
            <a:noFill/>
            <a:ln w="76200" cmpd="thickThin">
              <a:solidFill>
                <a:srgbClr val="1A20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764"/>
            </a:p>
          </p:txBody>
        </p:sp>
        <p:sp>
          <p:nvSpPr>
            <p:cNvPr id="42" name="Rectangle à coins arrondis 41"/>
            <p:cNvSpPr/>
            <p:nvPr/>
          </p:nvSpPr>
          <p:spPr>
            <a:xfrm>
              <a:off x="4766481" y="389041"/>
              <a:ext cx="15709745" cy="2082632"/>
            </a:xfrm>
            <a:prstGeom prst="roundRect">
              <a:avLst/>
            </a:prstGeom>
            <a:solidFill>
              <a:schemeClr val="bg1"/>
            </a:solidFill>
            <a:ln w="76200" cmpd="thickThin">
              <a:solidFill>
                <a:srgbClr val="1A20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9868">
                <a:defRPr/>
              </a:pPr>
              <a:r>
                <a:rPr lang="en-US" sz="2000" b="1" dirty="0">
                  <a:solidFill>
                    <a:srgbClr val="1A209E"/>
                  </a:solidFill>
                  <a:effectLst>
                    <a:outerShdw blurRad="38100" dist="38100" dir="2700000" algn="tl">
                      <a:srgbClr val="C0C0C0"/>
                    </a:outerShdw>
                  </a:effectLst>
                  <a:latin typeface="Arial Rounded MT Bold" pitchFamily="34" charset="0"/>
                </a:rPr>
                <a:t>The</a:t>
              </a:r>
              <a:r>
                <a:rPr lang="en-US" sz="2000" b="1" dirty="0">
                  <a:solidFill>
                    <a:srgbClr val="0033CC"/>
                  </a:solidFill>
                  <a:effectLst>
                    <a:outerShdw blurRad="38100" dist="38100" dir="2700000" algn="tl">
                      <a:srgbClr val="C0C0C0"/>
                    </a:outerShdw>
                  </a:effectLst>
                  <a:latin typeface="Arial Rounded MT Bold" pitchFamily="34" charset="0"/>
                </a:rPr>
                <a:t> </a:t>
              </a:r>
              <a:r>
                <a:rPr lang="en-US" sz="2000" b="1" kern="1200" dirty="0">
                  <a:solidFill>
                    <a:srgbClr val="C00000"/>
                  </a:solidFill>
                  <a:effectLst>
                    <a:outerShdw blurRad="38100" dist="38100" dir="2700000" algn="tl">
                      <a:srgbClr val="C0C0C0"/>
                    </a:outerShdw>
                  </a:effectLst>
                  <a:latin typeface="Arial Rounded MT Bold" pitchFamily="34" charset="0"/>
                  <a:ea typeface="+mn-ea"/>
                  <a:cs typeface="+mn-cs"/>
                </a:rPr>
                <a:t>10</a:t>
              </a:r>
              <a:r>
                <a:rPr lang="en-US" sz="2000" b="1" baseline="30000" dirty="0">
                  <a:solidFill>
                    <a:srgbClr val="1A209E"/>
                  </a:solidFill>
                  <a:effectLst>
                    <a:outerShdw blurRad="38100" dist="38100" dir="2700000" algn="tl">
                      <a:srgbClr val="C0C0C0"/>
                    </a:outerShdw>
                  </a:effectLst>
                  <a:latin typeface="Arial Rounded MT Bold" pitchFamily="34" charset="0"/>
                </a:rPr>
                <a:t>th</a:t>
              </a:r>
              <a:r>
                <a:rPr lang="en-US" sz="2000" b="1" dirty="0">
                  <a:solidFill>
                    <a:srgbClr val="0033CC"/>
                  </a:solidFill>
                  <a:effectLst>
                    <a:outerShdw blurRad="38100" dist="38100" dir="2700000" algn="tl">
                      <a:srgbClr val="C0C0C0"/>
                    </a:outerShdw>
                  </a:effectLst>
                  <a:latin typeface="Arial Rounded MT Bold" pitchFamily="34" charset="0"/>
                </a:rPr>
                <a:t> </a:t>
              </a:r>
              <a:r>
                <a:rPr lang="en-US" sz="2000" b="1" dirty="0">
                  <a:solidFill>
                    <a:srgbClr val="C00000"/>
                  </a:solidFill>
                  <a:effectLst>
                    <a:outerShdw blurRad="38100" dist="38100" dir="2700000" algn="tl">
                      <a:srgbClr val="C0C0C0"/>
                    </a:outerShdw>
                  </a:effectLst>
                  <a:latin typeface="Arial Rounded MT Bold" pitchFamily="34" charset="0"/>
                </a:rPr>
                <a:t>I</a:t>
              </a:r>
              <a:r>
                <a:rPr lang="en-US" sz="2000" b="1" dirty="0">
                  <a:solidFill>
                    <a:srgbClr val="1A209E"/>
                  </a:solidFill>
                  <a:effectLst>
                    <a:outerShdw blurRad="38100" dist="38100" dir="2700000" algn="tl">
                      <a:srgbClr val="C0C0C0"/>
                    </a:outerShdw>
                  </a:effectLst>
                  <a:latin typeface="Arial Rounded MT Bold" pitchFamily="34" charset="0"/>
                </a:rPr>
                <a:t>nternational</a:t>
              </a:r>
              <a:r>
                <a:rPr lang="en-US" sz="2000" b="1" dirty="0">
                  <a:solidFill>
                    <a:srgbClr val="0070C0"/>
                  </a:solidFill>
                  <a:effectLst>
                    <a:outerShdw blurRad="38100" dist="38100" dir="2700000" algn="tl">
                      <a:srgbClr val="C0C0C0"/>
                    </a:outerShdw>
                  </a:effectLst>
                  <a:latin typeface="Arial Rounded MT Bold" pitchFamily="34" charset="0"/>
                </a:rPr>
                <a:t> </a:t>
              </a:r>
              <a:r>
                <a:rPr lang="en-US" sz="2000" b="1" dirty="0">
                  <a:solidFill>
                    <a:srgbClr val="C00000"/>
                  </a:solidFill>
                  <a:effectLst>
                    <a:outerShdw blurRad="38100" dist="38100" dir="2700000" algn="tl">
                      <a:srgbClr val="C0C0C0"/>
                    </a:outerShdw>
                  </a:effectLst>
                  <a:latin typeface="Arial Rounded MT Bold" pitchFamily="34" charset="0"/>
                </a:rPr>
                <a:t>C</a:t>
              </a:r>
              <a:r>
                <a:rPr lang="en-US" sz="2000" b="1" dirty="0">
                  <a:solidFill>
                    <a:srgbClr val="1A209E"/>
                  </a:solidFill>
                  <a:effectLst>
                    <a:outerShdw blurRad="38100" dist="38100" dir="2700000" algn="tl">
                      <a:srgbClr val="C0C0C0"/>
                    </a:outerShdw>
                  </a:effectLst>
                  <a:latin typeface="Arial Rounded MT Bold" pitchFamily="34" charset="0"/>
                </a:rPr>
                <a:t>onference on </a:t>
              </a:r>
              <a:r>
                <a:rPr lang="en-US" sz="2000" b="1" dirty="0">
                  <a:solidFill>
                    <a:srgbClr val="C00000"/>
                  </a:solidFill>
                  <a:effectLst>
                    <a:outerShdw blurRad="38100" dist="38100" dir="2700000" algn="tl">
                      <a:srgbClr val="C0C0C0"/>
                    </a:outerShdw>
                  </a:effectLst>
                  <a:latin typeface="Arial Rounded MT Bold" pitchFamily="34" charset="0"/>
                </a:rPr>
                <a:t>M</a:t>
              </a:r>
              <a:r>
                <a:rPr lang="en-US" sz="2000" b="1" dirty="0">
                  <a:solidFill>
                    <a:srgbClr val="1A209E"/>
                  </a:solidFill>
                  <a:effectLst>
                    <a:outerShdw blurRad="38100" dist="38100" dir="2700000" algn="tl">
                      <a:srgbClr val="C0C0C0"/>
                    </a:outerShdw>
                  </a:effectLst>
                  <a:latin typeface="Arial Rounded MT Bold" pitchFamily="34" charset="0"/>
                </a:rPr>
                <a:t>echanics and </a:t>
              </a:r>
              <a:r>
                <a:rPr lang="en-US" sz="2000" b="1" dirty="0">
                  <a:solidFill>
                    <a:srgbClr val="C00000"/>
                  </a:solidFill>
                  <a:effectLst>
                    <a:outerShdw blurRad="38100" dist="38100" dir="2700000" algn="tl">
                      <a:srgbClr val="C0C0C0"/>
                    </a:outerShdw>
                  </a:effectLst>
                  <a:latin typeface="Arial Rounded MT Bold" pitchFamily="34" charset="0"/>
                </a:rPr>
                <a:t>E</a:t>
              </a:r>
              <a:r>
                <a:rPr lang="en-US" sz="2000" b="1" dirty="0">
                  <a:solidFill>
                    <a:srgbClr val="1A209E"/>
                  </a:solidFill>
                  <a:effectLst>
                    <a:outerShdw blurRad="38100" dist="38100" dir="2700000" algn="tl">
                      <a:srgbClr val="C0C0C0"/>
                    </a:outerShdw>
                  </a:effectLst>
                  <a:latin typeface="Arial Rounded MT Bold" pitchFamily="34" charset="0"/>
                </a:rPr>
                <a:t>nergy</a:t>
              </a:r>
            </a:p>
            <a:p>
              <a:pPr algn="ctr" defTabSz="69868">
                <a:defRPr/>
              </a:pPr>
              <a:r>
                <a:rPr lang="en-US" sz="2800" b="1" dirty="0">
                  <a:solidFill>
                    <a:srgbClr val="0033CC"/>
                  </a:solidFill>
                  <a:effectLst>
                    <a:outerShdw blurRad="38100" dist="38100" dir="2700000" algn="tl">
                      <a:srgbClr val="C0C0C0"/>
                    </a:outerShdw>
                  </a:effectLst>
                  <a:latin typeface="Arial Rounded MT Bold" pitchFamily="34" charset="0"/>
                </a:rPr>
                <a:t> </a:t>
              </a:r>
            </a:p>
            <a:p>
              <a:pPr algn="ctr" defTabSz="69868">
                <a:defRPr/>
              </a:pPr>
              <a:r>
                <a:rPr lang="en-US" sz="2000" b="1" dirty="0">
                  <a:solidFill>
                    <a:srgbClr val="1A209E"/>
                  </a:solidFill>
                  <a:effectLst>
                    <a:outerShdw blurRad="38100" dist="38100" dir="2700000" algn="tl">
                      <a:srgbClr val="C0C0C0"/>
                    </a:outerShdw>
                  </a:effectLst>
                  <a:latin typeface="Arial Rounded MT Bold" pitchFamily="34" charset="0"/>
                </a:rPr>
                <a:t>December</a:t>
              </a:r>
              <a:r>
                <a:rPr lang="en-US" sz="2000" b="1" dirty="0">
                  <a:solidFill>
                    <a:srgbClr val="0033CC"/>
                  </a:solidFill>
                  <a:effectLst>
                    <a:outerShdw blurRad="38100" dist="38100" dir="2700000" algn="tl">
                      <a:srgbClr val="C0C0C0"/>
                    </a:outerShdw>
                  </a:effectLst>
                  <a:latin typeface="Arial Rounded MT Bold" pitchFamily="34" charset="0"/>
                </a:rPr>
                <a:t> </a:t>
              </a:r>
              <a:r>
                <a:rPr lang="en-US" sz="2000" b="1" kern="1200" dirty="0">
                  <a:solidFill>
                    <a:srgbClr val="C00000"/>
                  </a:solidFill>
                  <a:effectLst>
                    <a:outerShdw blurRad="38100" dist="38100" dir="2700000" algn="tl">
                      <a:srgbClr val="C0C0C0"/>
                    </a:outerShdw>
                  </a:effectLst>
                  <a:latin typeface="Arial Rounded MT Bold" pitchFamily="34" charset="0"/>
                  <a:ea typeface="+mn-ea"/>
                  <a:cs typeface="+mn-cs"/>
                </a:rPr>
                <a:t>25-</a:t>
              </a:r>
              <a:r>
                <a:rPr lang="en-US" sz="2000" b="1" dirty="0">
                  <a:solidFill>
                    <a:srgbClr val="C00000"/>
                  </a:solidFill>
                  <a:effectLst>
                    <a:outerShdw blurRad="38100" dist="38100" dir="2700000" algn="tl">
                      <a:srgbClr val="C0C0C0"/>
                    </a:outerShdw>
                  </a:effectLst>
                  <a:latin typeface="Arial Rounded MT Bold" pitchFamily="34" charset="0"/>
                </a:rPr>
                <a:t>27</a:t>
              </a:r>
              <a:r>
                <a:rPr lang="en-US" sz="2000" b="1" dirty="0">
                  <a:solidFill>
                    <a:srgbClr val="1A209E"/>
                  </a:solidFill>
                  <a:effectLst>
                    <a:outerShdw blurRad="38100" dist="38100" dir="2700000" algn="tl">
                      <a:srgbClr val="C0C0C0"/>
                    </a:outerShdw>
                  </a:effectLst>
                  <a:latin typeface="Arial Rounded MT Bold" pitchFamily="34" charset="0"/>
                </a:rPr>
                <a:t>, 2025, </a:t>
              </a:r>
              <a:r>
                <a:rPr lang="en-US" sz="2000" b="1" dirty="0">
                  <a:solidFill>
                    <a:srgbClr val="C00000"/>
                  </a:solidFill>
                  <a:effectLst>
                    <a:outerShdw blurRad="38100" dist="38100" dir="2700000" algn="tl">
                      <a:srgbClr val="C0C0C0"/>
                    </a:outerShdw>
                  </a:effectLst>
                  <a:latin typeface="Arial Rounded MT Bold" pitchFamily="34" charset="0"/>
                </a:rPr>
                <a:t>Hammamet</a:t>
              </a:r>
              <a:r>
                <a:rPr lang="en-US" sz="2000" b="1" dirty="0">
                  <a:solidFill>
                    <a:srgbClr val="1A209E"/>
                  </a:solidFill>
                  <a:effectLst>
                    <a:outerShdw blurRad="38100" dist="38100" dir="2700000" algn="tl">
                      <a:srgbClr val="C0C0C0"/>
                    </a:outerShdw>
                  </a:effectLst>
                  <a:latin typeface="Arial Rounded MT Bold" pitchFamily="34" charset="0"/>
                </a:rPr>
                <a:t>, TUNISIA</a:t>
              </a:r>
            </a:p>
          </p:txBody>
        </p:sp>
      </p:grpSp>
      <p:sp>
        <p:nvSpPr>
          <p:cNvPr id="43" name="Rectangle 28"/>
          <p:cNvSpPr>
            <a:spLocks noChangeArrowheads="1"/>
          </p:cNvSpPr>
          <p:nvPr userDrawn="1"/>
        </p:nvSpPr>
        <p:spPr bwMode="auto">
          <a:xfrm>
            <a:off x="0" y="106279"/>
            <a:ext cx="92379" cy="471529"/>
          </a:xfrm>
          <a:prstGeom prst="rect">
            <a:avLst/>
          </a:prstGeom>
          <a:noFill/>
          <a:ln w="9525">
            <a:noFill/>
            <a:miter lim="800000"/>
            <a:headEnd/>
            <a:tailEnd/>
          </a:ln>
          <a:effectLst/>
        </p:spPr>
        <p:txBody>
          <a:bodyPr vert="horz" wrap="none" lIns="45711" tIns="22855" rIns="45711" bIns="22855" numCol="1" anchor="ctr" anchorCtr="0" compatLnSpc="1">
            <a:prstTxWarp prst="textNoShape">
              <a:avLst/>
            </a:prstTxWarp>
            <a:spAutoFit/>
          </a:bodyPr>
          <a:lstStyle/>
          <a:p>
            <a:endParaRPr lang="fr-FR" sz="2764"/>
          </a:p>
        </p:txBody>
      </p:sp>
      <p:sp>
        <p:nvSpPr>
          <p:cNvPr id="44" name="Rectangle 44"/>
          <p:cNvSpPr>
            <a:spLocks noChangeArrowheads="1"/>
          </p:cNvSpPr>
          <p:nvPr userDrawn="1"/>
        </p:nvSpPr>
        <p:spPr bwMode="auto">
          <a:xfrm>
            <a:off x="0" y="106279"/>
            <a:ext cx="92379" cy="471529"/>
          </a:xfrm>
          <a:prstGeom prst="rect">
            <a:avLst/>
          </a:prstGeom>
          <a:noFill/>
          <a:ln w="9525">
            <a:noFill/>
            <a:miter lim="800000"/>
            <a:headEnd/>
            <a:tailEnd/>
          </a:ln>
          <a:effectLst/>
        </p:spPr>
        <p:txBody>
          <a:bodyPr vert="horz" wrap="none" lIns="45711" tIns="22855" rIns="45711" bIns="22855" numCol="1" anchor="ctr" anchorCtr="0" compatLnSpc="1">
            <a:prstTxWarp prst="textNoShape">
              <a:avLst/>
            </a:prstTxWarp>
            <a:spAutoFit/>
          </a:bodyPr>
          <a:lstStyle/>
          <a:p>
            <a:endParaRPr lang="fr-FR" sz="2764"/>
          </a:p>
        </p:txBody>
      </p:sp>
      <p:sp>
        <p:nvSpPr>
          <p:cNvPr id="45" name="Rectangle 120"/>
          <p:cNvSpPr>
            <a:spLocks noChangeArrowheads="1"/>
          </p:cNvSpPr>
          <p:nvPr userDrawn="1"/>
        </p:nvSpPr>
        <p:spPr bwMode="auto">
          <a:xfrm>
            <a:off x="0" y="106279"/>
            <a:ext cx="92379" cy="471529"/>
          </a:xfrm>
          <a:prstGeom prst="rect">
            <a:avLst/>
          </a:prstGeom>
          <a:noFill/>
          <a:ln w="9525">
            <a:noFill/>
            <a:miter lim="800000"/>
            <a:headEnd/>
            <a:tailEnd/>
          </a:ln>
          <a:effectLst/>
        </p:spPr>
        <p:txBody>
          <a:bodyPr vert="horz" wrap="none" lIns="45711" tIns="22855" rIns="45711" bIns="22855" numCol="1" anchor="ctr" anchorCtr="0" compatLnSpc="1">
            <a:prstTxWarp prst="textNoShape">
              <a:avLst/>
            </a:prstTxWarp>
            <a:spAutoFit/>
          </a:bodyPr>
          <a:lstStyle/>
          <a:p>
            <a:endParaRPr lang="fr-FR" sz="2764"/>
          </a:p>
        </p:txBody>
      </p:sp>
      <p:sp>
        <p:nvSpPr>
          <p:cNvPr id="46" name="Rectangle 122"/>
          <p:cNvSpPr>
            <a:spLocks noChangeArrowheads="1"/>
          </p:cNvSpPr>
          <p:nvPr userDrawn="1"/>
        </p:nvSpPr>
        <p:spPr bwMode="auto">
          <a:xfrm>
            <a:off x="0" y="106279"/>
            <a:ext cx="92379" cy="471529"/>
          </a:xfrm>
          <a:prstGeom prst="rect">
            <a:avLst/>
          </a:prstGeom>
          <a:noFill/>
          <a:ln w="9525">
            <a:noFill/>
            <a:miter lim="800000"/>
            <a:headEnd/>
            <a:tailEnd/>
          </a:ln>
          <a:effectLst/>
        </p:spPr>
        <p:txBody>
          <a:bodyPr vert="horz" wrap="none" lIns="45711" tIns="22855" rIns="45711" bIns="22855" numCol="1" anchor="ctr" anchorCtr="0" compatLnSpc="1">
            <a:prstTxWarp prst="textNoShape">
              <a:avLst/>
            </a:prstTxWarp>
            <a:spAutoFit/>
          </a:bodyPr>
          <a:lstStyle/>
          <a:p>
            <a:endParaRPr lang="fr-FR" sz="2764"/>
          </a:p>
        </p:txBody>
      </p:sp>
      <p:sp>
        <p:nvSpPr>
          <p:cNvPr id="47" name="Rectangle 120"/>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48" name="Rectangle 122"/>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49" name="Rectangle 124"/>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50" name="Rectangle 126"/>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51" name="Rectangle 128"/>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52" name="Rectangle 130"/>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53" name="Rectangle 131"/>
          <p:cNvSpPr>
            <a:spLocks noChangeArrowheads="1"/>
          </p:cNvSpPr>
          <p:nvPr userDrawn="1"/>
        </p:nvSpPr>
        <p:spPr bwMode="auto">
          <a:xfrm>
            <a:off x="0" y="121063"/>
            <a:ext cx="179136" cy="249293"/>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pPr defTabSz="537796" fontAlgn="base">
              <a:spcBef>
                <a:spcPct val="0"/>
              </a:spcBef>
              <a:spcAft>
                <a:spcPct val="0"/>
              </a:spcAft>
            </a:pPr>
            <a:r>
              <a:rPr lang="fr-FR" sz="733" dirty="0">
                <a:latin typeface="Arial" pitchFamily="34" charset="0"/>
                <a:ea typeface="Times New Roman" pitchFamily="18" charset="0"/>
                <a:cs typeface="Arial" pitchFamily="34" charset="0"/>
              </a:rPr>
              <a:t> </a:t>
            </a:r>
            <a:r>
              <a:rPr lang="fr-FR" sz="1267" dirty="0">
                <a:latin typeface="Arial" pitchFamily="34" charset="0"/>
                <a:cs typeface="Arial" pitchFamily="34" charset="0"/>
              </a:rPr>
              <a:t> </a:t>
            </a:r>
            <a:endParaRPr lang="fr-FR" sz="1067" dirty="0">
              <a:latin typeface="Arial" pitchFamily="34" charset="0"/>
              <a:cs typeface="Arial" pitchFamily="34" charset="0"/>
            </a:endParaRPr>
          </a:p>
        </p:txBody>
      </p:sp>
      <p:sp>
        <p:nvSpPr>
          <p:cNvPr id="54" name="Rectangle 140"/>
          <p:cNvSpPr>
            <a:spLocks noChangeArrowheads="1"/>
          </p:cNvSpPr>
          <p:nvPr userDrawn="1"/>
        </p:nvSpPr>
        <p:spPr bwMode="auto">
          <a:xfrm>
            <a:off x="0" y="-239838"/>
            <a:ext cx="108669" cy="479676"/>
          </a:xfrm>
          <a:prstGeom prst="rect">
            <a:avLst/>
          </a:prstGeom>
          <a:noFill/>
          <a:ln w="9525">
            <a:noFill/>
            <a:miter lim="800000"/>
            <a:headEnd/>
            <a:tailEnd/>
          </a:ln>
          <a:effectLst/>
        </p:spPr>
        <p:txBody>
          <a:bodyPr vert="horz" wrap="none" lIns="53777" tIns="26889" rIns="53777" bIns="26889" numCol="1" anchor="ctr" anchorCtr="0" compatLnSpc="1">
            <a:prstTxWarp prst="textNoShape">
              <a:avLst/>
            </a:prstTxWarp>
            <a:spAutoFit/>
          </a:bodyPr>
          <a:lstStyle/>
          <a:p>
            <a:endParaRPr lang="fr-FR" sz="2764"/>
          </a:p>
        </p:txBody>
      </p:sp>
      <p:sp>
        <p:nvSpPr>
          <p:cNvPr id="72" name="Rectangle à coins arrondis 71"/>
          <p:cNvSpPr/>
          <p:nvPr userDrawn="1"/>
        </p:nvSpPr>
        <p:spPr>
          <a:xfrm>
            <a:off x="3109835" y="20847231"/>
            <a:ext cx="8999676" cy="619038"/>
          </a:xfrm>
          <a:prstGeom prst="roundRect">
            <a:avLst/>
          </a:prstGeom>
          <a:solidFill>
            <a:schemeClr val="bg1"/>
          </a:solidFill>
          <a:ln w="76200" cmpd="thickThin">
            <a:solidFill>
              <a:srgbClr val="1A20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9868">
              <a:lnSpc>
                <a:spcPct val="150000"/>
              </a:lnSpc>
              <a:defRPr/>
            </a:pPr>
            <a:r>
              <a:rPr lang="fr-FR" sz="1866" b="1" dirty="0">
                <a:solidFill>
                  <a:srgbClr val="C00000"/>
                </a:solidFill>
                <a:effectLst>
                  <a:outerShdw blurRad="38100" dist="38100" dir="2700000" algn="tl">
                    <a:srgbClr val="C0C0C0"/>
                  </a:outerShdw>
                </a:effectLst>
                <a:latin typeface="Arial Rounded MT Bold" pitchFamily="34" charset="0"/>
              </a:rPr>
              <a:t>Web site: </a:t>
            </a:r>
            <a:r>
              <a:rPr lang="fr-FR" sz="1866" b="1" dirty="0">
                <a:solidFill>
                  <a:srgbClr val="0033CC"/>
                </a:solidFill>
                <a:effectLst>
                  <a:outerShdw blurRad="38100" dist="38100" dir="2700000" algn="tl">
                    <a:srgbClr val="C0C0C0"/>
                  </a:outerShdw>
                </a:effectLst>
                <a:latin typeface="Arial Rounded MT Bold" pitchFamily="34" charset="0"/>
              </a:rPr>
              <a:t>http://www.icme.aicme.net</a:t>
            </a:r>
          </a:p>
        </p:txBody>
      </p:sp>
      <p:pic>
        <p:nvPicPr>
          <p:cNvPr id="24" name="Image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61394" y="528131"/>
            <a:ext cx="1675248" cy="679337"/>
          </a:xfrm>
          <a:prstGeom prst="rect">
            <a:avLst/>
          </a:prstGeom>
        </p:spPr>
      </p:pic>
      <p:sp>
        <p:nvSpPr>
          <p:cNvPr id="25" name="ZoneTexte 24"/>
          <p:cNvSpPr txBox="1"/>
          <p:nvPr userDrawn="1"/>
        </p:nvSpPr>
        <p:spPr>
          <a:xfrm>
            <a:off x="11548795" y="1156054"/>
            <a:ext cx="581338" cy="297454"/>
          </a:xfrm>
          <a:prstGeom prst="rect">
            <a:avLst/>
          </a:prstGeom>
          <a:noFill/>
        </p:spPr>
        <p:txBody>
          <a:bodyPr wrap="square" rtlCol="0">
            <a:spAutoFit/>
          </a:bodyPr>
          <a:lstStyle/>
          <a:p>
            <a:r>
              <a:rPr lang="fr-FR" sz="1333" b="1" dirty="0">
                <a:solidFill>
                  <a:srgbClr val="002060"/>
                </a:solidFill>
                <a:latin typeface="Arial" panose="020B0604020202020204" pitchFamily="34" charset="0"/>
                <a:cs typeface="Arial" panose="020B0604020202020204" pitchFamily="34" charset="0"/>
              </a:rPr>
              <a:t>2025</a:t>
            </a:r>
          </a:p>
        </p:txBody>
      </p:sp>
      <p:pic>
        <p:nvPicPr>
          <p:cNvPr id="26" name="Image 2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0456" y="606573"/>
            <a:ext cx="1503783" cy="57147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755968" y="864982"/>
            <a:ext cx="13607415" cy="3599921"/>
          </a:xfrm>
          <a:prstGeom prst="rect">
            <a:avLst/>
          </a:prstGeom>
        </p:spPr>
        <p:txBody>
          <a:bodyPr vert="horz" lIns="308501" tIns="154253" rIns="308501" bIns="154253" rtlCol="0" anchor="ctr">
            <a:normAutofit/>
          </a:bodyPr>
          <a:lstStyle/>
          <a:p>
            <a:r>
              <a:rPr lang="fr-FR"/>
              <a:t>Cliquez pour modifier le style du titre</a:t>
            </a:r>
          </a:p>
        </p:txBody>
      </p:sp>
      <p:sp>
        <p:nvSpPr>
          <p:cNvPr id="3" name="Espace réservé du texte 2"/>
          <p:cNvSpPr>
            <a:spLocks noGrp="1"/>
          </p:cNvSpPr>
          <p:nvPr>
            <p:ph type="body" idx="1"/>
          </p:nvPr>
        </p:nvSpPr>
        <p:spPr>
          <a:xfrm>
            <a:off x="755968" y="5039901"/>
            <a:ext cx="13607415" cy="14254688"/>
          </a:xfrm>
          <a:prstGeom prst="rect">
            <a:avLst/>
          </a:prstGeom>
        </p:spPr>
        <p:txBody>
          <a:bodyPr vert="horz" lIns="308501" tIns="154253" rIns="308501" bIns="154253"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755968" y="20019565"/>
            <a:ext cx="3527848" cy="1149975"/>
          </a:xfrm>
          <a:prstGeom prst="rect">
            <a:avLst/>
          </a:prstGeom>
        </p:spPr>
        <p:txBody>
          <a:bodyPr vert="horz" lIns="308501" tIns="154253" rIns="308501" bIns="154253" rtlCol="0" anchor="ctr"/>
          <a:lstStyle>
            <a:lvl1pPr algn="l">
              <a:defRPr sz="2733">
                <a:solidFill>
                  <a:schemeClr val="tx1">
                    <a:tint val="75000"/>
                  </a:schemeClr>
                </a:solidFill>
              </a:defRPr>
            </a:lvl1pPr>
          </a:lstStyle>
          <a:p>
            <a:fld id="{6CB4B381-18BA-4F2B-AEF5-3263D7DFBCCB}" type="datetimeFigureOut">
              <a:rPr lang="fr-FR" smtClean="0"/>
              <a:pPr/>
              <a:t>05/08/2025</a:t>
            </a:fld>
            <a:endParaRPr lang="fr-FR"/>
          </a:p>
        </p:txBody>
      </p:sp>
      <p:sp>
        <p:nvSpPr>
          <p:cNvPr id="5" name="Espace réservé du pied de page 4"/>
          <p:cNvSpPr>
            <a:spLocks noGrp="1"/>
          </p:cNvSpPr>
          <p:nvPr>
            <p:ph type="ftr" sz="quarter" idx="3"/>
          </p:nvPr>
        </p:nvSpPr>
        <p:spPr>
          <a:xfrm>
            <a:off x="5165779" y="20019565"/>
            <a:ext cx="4787794" cy="1149975"/>
          </a:xfrm>
          <a:prstGeom prst="rect">
            <a:avLst/>
          </a:prstGeom>
        </p:spPr>
        <p:txBody>
          <a:bodyPr vert="horz" lIns="308501" tIns="154253" rIns="308501" bIns="154253" rtlCol="0" anchor="ctr"/>
          <a:lstStyle>
            <a:lvl1pPr algn="ctr">
              <a:defRPr sz="2733">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10835535" y="20019565"/>
            <a:ext cx="3527848" cy="1149975"/>
          </a:xfrm>
          <a:prstGeom prst="rect">
            <a:avLst/>
          </a:prstGeom>
        </p:spPr>
        <p:txBody>
          <a:bodyPr vert="horz" lIns="308501" tIns="154253" rIns="308501" bIns="154253" rtlCol="0" anchor="ctr"/>
          <a:lstStyle>
            <a:lvl1pPr algn="r">
              <a:defRPr sz="2733">
                <a:solidFill>
                  <a:schemeClr val="tx1">
                    <a:tint val="75000"/>
                  </a:schemeClr>
                </a:solidFill>
              </a:defRPr>
            </a:lvl1pPr>
          </a:lstStyle>
          <a:p>
            <a:fld id="{F5C27AAF-2B21-44E5-B6DB-7381679F8F8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Lst>
  <p:txStyles>
    <p:titleStyle>
      <a:lvl1pPr algn="ctr" defTabSz="2056457" rtl="0" eaLnBrk="1" latinLnBrk="0" hangingPunct="1">
        <a:spcBef>
          <a:spcPct val="0"/>
        </a:spcBef>
        <a:buNone/>
        <a:defRPr sz="9866" kern="1200">
          <a:solidFill>
            <a:schemeClr val="tx1"/>
          </a:solidFill>
          <a:latin typeface="+mj-lt"/>
          <a:ea typeface="+mj-ea"/>
          <a:cs typeface="+mj-cs"/>
        </a:defRPr>
      </a:lvl1pPr>
    </p:titleStyle>
    <p:bodyStyle>
      <a:lvl1pPr marL="771172" indent="-771172" algn="l" defTabSz="2056457" rtl="0" eaLnBrk="1" latinLnBrk="0" hangingPunct="1">
        <a:spcBef>
          <a:spcPct val="20000"/>
        </a:spcBef>
        <a:buFont typeface="Arial" pitchFamily="34" charset="0"/>
        <a:buChar char="•"/>
        <a:defRPr sz="7199" kern="1200">
          <a:solidFill>
            <a:schemeClr val="tx1"/>
          </a:solidFill>
          <a:latin typeface="+mn-lt"/>
          <a:ea typeface="+mn-ea"/>
          <a:cs typeface="+mn-cs"/>
        </a:defRPr>
      </a:lvl1pPr>
      <a:lvl2pPr marL="1670871" indent="-642644" algn="l" defTabSz="2056457" rtl="0" eaLnBrk="1" latinLnBrk="0" hangingPunct="1">
        <a:spcBef>
          <a:spcPct val="20000"/>
        </a:spcBef>
        <a:buFont typeface="Arial" pitchFamily="34" charset="0"/>
        <a:buChar char="–"/>
        <a:defRPr sz="6266" kern="1200">
          <a:solidFill>
            <a:schemeClr val="tx1"/>
          </a:solidFill>
          <a:latin typeface="+mn-lt"/>
          <a:ea typeface="+mn-ea"/>
          <a:cs typeface="+mn-cs"/>
        </a:defRPr>
      </a:lvl2pPr>
      <a:lvl3pPr marL="2570569" indent="-514113" algn="l" defTabSz="2056457" rtl="0" eaLnBrk="1" latinLnBrk="0" hangingPunct="1">
        <a:spcBef>
          <a:spcPct val="20000"/>
        </a:spcBef>
        <a:buFont typeface="Arial" pitchFamily="34" charset="0"/>
        <a:buChar char="•"/>
        <a:defRPr sz="5399" kern="1200">
          <a:solidFill>
            <a:schemeClr val="tx1"/>
          </a:solidFill>
          <a:latin typeface="+mn-lt"/>
          <a:ea typeface="+mn-ea"/>
          <a:cs typeface="+mn-cs"/>
        </a:defRPr>
      </a:lvl3pPr>
      <a:lvl4pPr marL="3598794" indent="-514113" algn="l" defTabSz="2056457" rtl="0" eaLnBrk="1" latinLnBrk="0" hangingPunct="1">
        <a:spcBef>
          <a:spcPct val="20000"/>
        </a:spcBef>
        <a:buFont typeface="Arial" pitchFamily="34" charset="0"/>
        <a:buChar char="–"/>
        <a:defRPr sz="4533" kern="1200">
          <a:solidFill>
            <a:schemeClr val="tx1"/>
          </a:solidFill>
          <a:latin typeface="+mn-lt"/>
          <a:ea typeface="+mn-ea"/>
          <a:cs typeface="+mn-cs"/>
        </a:defRPr>
      </a:lvl4pPr>
      <a:lvl5pPr marL="4627019" indent="-514113" algn="l" defTabSz="2056457" rtl="0" eaLnBrk="1" latinLnBrk="0" hangingPunct="1">
        <a:spcBef>
          <a:spcPct val="20000"/>
        </a:spcBef>
        <a:buFont typeface="Arial" pitchFamily="34" charset="0"/>
        <a:buChar char="»"/>
        <a:defRPr sz="4533" kern="1200">
          <a:solidFill>
            <a:schemeClr val="tx1"/>
          </a:solidFill>
          <a:latin typeface="+mn-lt"/>
          <a:ea typeface="+mn-ea"/>
          <a:cs typeface="+mn-cs"/>
        </a:defRPr>
      </a:lvl5pPr>
      <a:lvl6pPr marL="5655251" indent="-514113" algn="l" defTabSz="2056457" rtl="0" eaLnBrk="1" latinLnBrk="0" hangingPunct="1">
        <a:spcBef>
          <a:spcPct val="20000"/>
        </a:spcBef>
        <a:buFont typeface="Arial" pitchFamily="34" charset="0"/>
        <a:buChar char="•"/>
        <a:defRPr sz="4533" kern="1200">
          <a:solidFill>
            <a:schemeClr val="tx1"/>
          </a:solidFill>
          <a:latin typeface="+mn-lt"/>
          <a:ea typeface="+mn-ea"/>
          <a:cs typeface="+mn-cs"/>
        </a:defRPr>
      </a:lvl6pPr>
      <a:lvl7pPr marL="6683476" indent="-514113" algn="l" defTabSz="2056457" rtl="0" eaLnBrk="1" latinLnBrk="0" hangingPunct="1">
        <a:spcBef>
          <a:spcPct val="20000"/>
        </a:spcBef>
        <a:buFont typeface="Arial" pitchFamily="34" charset="0"/>
        <a:buChar char="•"/>
        <a:defRPr sz="4533" kern="1200">
          <a:solidFill>
            <a:schemeClr val="tx1"/>
          </a:solidFill>
          <a:latin typeface="+mn-lt"/>
          <a:ea typeface="+mn-ea"/>
          <a:cs typeface="+mn-cs"/>
        </a:defRPr>
      </a:lvl7pPr>
      <a:lvl8pPr marL="7711701" indent="-514113" algn="l" defTabSz="2056457" rtl="0" eaLnBrk="1" latinLnBrk="0" hangingPunct="1">
        <a:spcBef>
          <a:spcPct val="20000"/>
        </a:spcBef>
        <a:buFont typeface="Arial" pitchFamily="34" charset="0"/>
        <a:buChar char="•"/>
        <a:defRPr sz="4533" kern="1200">
          <a:solidFill>
            <a:schemeClr val="tx1"/>
          </a:solidFill>
          <a:latin typeface="+mn-lt"/>
          <a:ea typeface="+mn-ea"/>
          <a:cs typeface="+mn-cs"/>
        </a:defRPr>
      </a:lvl8pPr>
      <a:lvl9pPr marL="8739931" indent="-514113" algn="l" defTabSz="2056457" rtl="0" eaLnBrk="1" latinLnBrk="0" hangingPunct="1">
        <a:spcBef>
          <a:spcPct val="20000"/>
        </a:spcBef>
        <a:buFont typeface="Arial" pitchFamily="34" charset="0"/>
        <a:buChar char="•"/>
        <a:defRPr sz="4533" kern="1200">
          <a:solidFill>
            <a:schemeClr val="tx1"/>
          </a:solidFill>
          <a:latin typeface="+mn-lt"/>
          <a:ea typeface="+mn-ea"/>
          <a:cs typeface="+mn-cs"/>
        </a:defRPr>
      </a:lvl9pPr>
    </p:bodyStyle>
    <p:otherStyle>
      <a:defPPr>
        <a:defRPr lang="fr-FR"/>
      </a:defPPr>
      <a:lvl1pPr marL="0" algn="l" defTabSz="2056457" rtl="0" eaLnBrk="1" latinLnBrk="0" hangingPunct="1">
        <a:defRPr sz="4066" kern="1200">
          <a:solidFill>
            <a:schemeClr val="tx1"/>
          </a:solidFill>
          <a:latin typeface="+mn-lt"/>
          <a:ea typeface="+mn-ea"/>
          <a:cs typeface="+mn-cs"/>
        </a:defRPr>
      </a:lvl1pPr>
      <a:lvl2pPr marL="1028225" algn="l" defTabSz="2056457" rtl="0" eaLnBrk="1" latinLnBrk="0" hangingPunct="1">
        <a:defRPr sz="4066" kern="1200">
          <a:solidFill>
            <a:schemeClr val="tx1"/>
          </a:solidFill>
          <a:latin typeface="+mn-lt"/>
          <a:ea typeface="+mn-ea"/>
          <a:cs typeface="+mn-cs"/>
        </a:defRPr>
      </a:lvl2pPr>
      <a:lvl3pPr marL="2056457" algn="l" defTabSz="2056457" rtl="0" eaLnBrk="1" latinLnBrk="0" hangingPunct="1">
        <a:defRPr sz="4066" kern="1200">
          <a:solidFill>
            <a:schemeClr val="tx1"/>
          </a:solidFill>
          <a:latin typeface="+mn-lt"/>
          <a:ea typeface="+mn-ea"/>
          <a:cs typeface="+mn-cs"/>
        </a:defRPr>
      </a:lvl3pPr>
      <a:lvl4pPr marL="3084682" algn="l" defTabSz="2056457" rtl="0" eaLnBrk="1" latinLnBrk="0" hangingPunct="1">
        <a:defRPr sz="4066" kern="1200">
          <a:solidFill>
            <a:schemeClr val="tx1"/>
          </a:solidFill>
          <a:latin typeface="+mn-lt"/>
          <a:ea typeface="+mn-ea"/>
          <a:cs typeface="+mn-cs"/>
        </a:defRPr>
      </a:lvl4pPr>
      <a:lvl5pPr marL="4112907" algn="l" defTabSz="2056457" rtl="0" eaLnBrk="1" latinLnBrk="0" hangingPunct="1">
        <a:defRPr sz="4066" kern="1200">
          <a:solidFill>
            <a:schemeClr val="tx1"/>
          </a:solidFill>
          <a:latin typeface="+mn-lt"/>
          <a:ea typeface="+mn-ea"/>
          <a:cs typeface="+mn-cs"/>
        </a:defRPr>
      </a:lvl5pPr>
      <a:lvl6pPr marL="5141136" algn="l" defTabSz="2056457" rtl="0" eaLnBrk="1" latinLnBrk="0" hangingPunct="1">
        <a:defRPr sz="4066" kern="1200">
          <a:solidFill>
            <a:schemeClr val="tx1"/>
          </a:solidFill>
          <a:latin typeface="+mn-lt"/>
          <a:ea typeface="+mn-ea"/>
          <a:cs typeface="+mn-cs"/>
        </a:defRPr>
      </a:lvl6pPr>
      <a:lvl7pPr marL="6169364" algn="l" defTabSz="2056457" rtl="0" eaLnBrk="1" latinLnBrk="0" hangingPunct="1">
        <a:defRPr sz="4066" kern="1200">
          <a:solidFill>
            <a:schemeClr val="tx1"/>
          </a:solidFill>
          <a:latin typeface="+mn-lt"/>
          <a:ea typeface="+mn-ea"/>
          <a:cs typeface="+mn-cs"/>
        </a:defRPr>
      </a:lvl7pPr>
      <a:lvl8pPr marL="7197588" algn="l" defTabSz="2056457" rtl="0" eaLnBrk="1" latinLnBrk="0" hangingPunct="1">
        <a:defRPr sz="4066" kern="1200">
          <a:solidFill>
            <a:schemeClr val="tx1"/>
          </a:solidFill>
          <a:latin typeface="+mn-lt"/>
          <a:ea typeface="+mn-ea"/>
          <a:cs typeface="+mn-cs"/>
        </a:defRPr>
      </a:lvl8pPr>
      <a:lvl9pPr marL="8225813" algn="l" defTabSz="2056457" rtl="0" eaLnBrk="1" latinLnBrk="0" hangingPunct="1">
        <a:defRPr sz="406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hyperlink" Target="http://www.icme.aicme.net/" TargetMode="External"/><Relationship Id="rId2"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hyperlink" Target="http://ijme.aicme.net/" TargetMode="External"/><Relationship Id="rId5" Type="http://schemas.openxmlformats.org/officeDocument/2006/relationships/hyperlink" Target="http://www.aicme.net/" TargetMode="Externa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archemin horizontal 11"/>
          <p:cNvSpPr/>
          <p:nvPr/>
        </p:nvSpPr>
        <p:spPr>
          <a:xfrm>
            <a:off x="726467" y="1372876"/>
            <a:ext cx="13628317" cy="3100084"/>
          </a:xfrm>
          <a:prstGeom prst="horizontalScroll">
            <a:avLst>
              <a:gd name="adj" fmla="val 8748"/>
            </a:avLst>
          </a:prstGeom>
          <a:noFill/>
          <a:ln w="50800">
            <a:solidFill>
              <a:srgbClr val="1A209E"/>
            </a:solidFill>
          </a:ln>
        </p:spPr>
        <p:style>
          <a:lnRef idx="2">
            <a:schemeClr val="accent1">
              <a:shade val="50000"/>
            </a:schemeClr>
          </a:lnRef>
          <a:fillRef idx="1">
            <a:schemeClr val="accent1"/>
          </a:fillRef>
          <a:effectRef idx="0">
            <a:schemeClr val="accent1"/>
          </a:effectRef>
          <a:fontRef idx="minor">
            <a:schemeClr val="lt1"/>
          </a:fontRef>
        </p:style>
        <p:txBody>
          <a:bodyPr lIns="45711" tIns="22855" rIns="45711" bIns="22855" rtlCol="0" anchor="ctr"/>
          <a:lstStyle/>
          <a:p>
            <a:pPr algn="ctr">
              <a:lnSpc>
                <a:spcPct val="125000"/>
              </a:lnSpc>
              <a:spcBef>
                <a:spcPts val="400"/>
              </a:spcBef>
              <a:spcAft>
                <a:spcPts val="800"/>
              </a:spcAft>
            </a:pPr>
            <a:r>
              <a:rPr lang="en-US" sz="2800" b="1" dirty="0">
                <a:solidFill>
                  <a:srgbClr val="161B86"/>
                </a:solidFill>
                <a:latin typeface="Arial Rounded MT Bold" pitchFamily="34" charset="0"/>
              </a:rPr>
              <a:t>Title Paper Format</a:t>
            </a:r>
            <a:endParaRPr lang="fr-FR" sz="2800" b="1" dirty="0">
              <a:solidFill>
                <a:srgbClr val="161B86"/>
              </a:solidFill>
              <a:latin typeface="Arial Rounded MT Bold" pitchFamily="34" charset="0"/>
            </a:endParaRPr>
          </a:p>
          <a:p>
            <a:pPr algn="ctr">
              <a:lnSpc>
                <a:spcPct val="125000"/>
              </a:lnSpc>
            </a:pPr>
            <a:r>
              <a:rPr lang="en-GB" sz="1800" dirty="0">
                <a:solidFill>
                  <a:srgbClr val="161B86"/>
                </a:solidFill>
                <a:latin typeface="Arial Rounded MT Bold" pitchFamily="34" charset="0"/>
              </a:rPr>
              <a:t>Mohamed </a:t>
            </a:r>
            <a:r>
              <a:rPr lang="en-GB" sz="1800" dirty="0" err="1">
                <a:solidFill>
                  <a:srgbClr val="161B86"/>
                </a:solidFill>
                <a:latin typeface="Arial Rounded MT Bold" pitchFamily="34" charset="0"/>
              </a:rPr>
              <a:t>Kaffel</a:t>
            </a:r>
            <a:r>
              <a:rPr lang="en-GB" sz="1800" dirty="0">
                <a:solidFill>
                  <a:srgbClr val="161B86"/>
                </a:solidFill>
                <a:latin typeface="Arial Rounded MT Bold" pitchFamily="34" charset="0"/>
              </a:rPr>
              <a:t> </a:t>
            </a:r>
            <a:r>
              <a:rPr lang="en-GB" sz="1800" baseline="30000" dirty="0">
                <a:solidFill>
                  <a:srgbClr val="161B86"/>
                </a:solidFill>
                <a:latin typeface="Arial Rounded MT Bold" pitchFamily="34" charset="0"/>
              </a:rPr>
              <a:t>1</a:t>
            </a:r>
            <a:r>
              <a:rPr lang="en-GB" sz="1800" dirty="0">
                <a:solidFill>
                  <a:srgbClr val="161B86"/>
                </a:solidFill>
                <a:latin typeface="Arial Rounded MT Bold" pitchFamily="34" charset="0"/>
              </a:rPr>
              <a:t>, </a:t>
            </a:r>
            <a:r>
              <a:rPr lang="en-GB" sz="1800" dirty="0" err="1">
                <a:solidFill>
                  <a:srgbClr val="161B86"/>
                </a:solidFill>
                <a:latin typeface="Arial Rounded MT Bold" pitchFamily="34" charset="0"/>
              </a:rPr>
              <a:t>Wissem</a:t>
            </a:r>
            <a:r>
              <a:rPr lang="en-GB" sz="1800" dirty="0">
                <a:solidFill>
                  <a:srgbClr val="161B86"/>
                </a:solidFill>
                <a:latin typeface="Arial Rounded MT Bold" pitchFamily="34" charset="0"/>
              </a:rPr>
              <a:t> </a:t>
            </a:r>
            <a:r>
              <a:rPr lang="en-GB" sz="1800" dirty="0" err="1">
                <a:solidFill>
                  <a:srgbClr val="161B86"/>
                </a:solidFill>
                <a:latin typeface="Arial Rounded MT Bold" pitchFamily="34" charset="0"/>
              </a:rPr>
              <a:t>Zghal</a:t>
            </a:r>
            <a:r>
              <a:rPr lang="en-GB" sz="1800" dirty="0">
                <a:solidFill>
                  <a:srgbClr val="161B86"/>
                </a:solidFill>
                <a:latin typeface="Arial Rounded MT Bold" pitchFamily="34" charset="0"/>
              </a:rPr>
              <a:t> </a:t>
            </a:r>
            <a:r>
              <a:rPr lang="en-GB" sz="1800" baseline="30000" dirty="0">
                <a:solidFill>
                  <a:srgbClr val="161B86"/>
                </a:solidFill>
                <a:latin typeface="Arial Rounded MT Bold" pitchFamily="34" charset="0"/>
              </a:rPr>
              <a:t>2</a:t>
            </a:r>
            <a:r>
              <a:rPr lang="en-GB" sz="1800" dirty="0">
                <a:solidFill>
                  <a:srgbClr val="161B86"/>
                </a:solidFill>
                <a:latin typeface="Arial Rounded MT Bold" pitchFamily="34" charset="0"/>
              </a:rPr>
              <a:t>, </a:t>
            </a:r>
            <a:r>
              <a:rPr lang="en-GB" sz="1800" dirty="0" err="1">
                <a:solidFill>
                  <a:srgbClr val="161B86"/>
                </a:solidFill>
                <a:latin typeface="Arial Rounded MT Bold" pitchFamily="34" charset="0"/>
              </a:rPr>
              <a:t>Sarhan</a:t>
            </a:r>
            <a:r>
              <a:rPr lang="en-GB" sz="1800" dirty="0">
                <a:solidFill>
                  <a:srgbClr val="161B86"/>
                </a:solidFill>
                <a:latin typeface="Arial Rounded MT Bold" pitchFamily="34" charset="0"/>
              </a:rPr>
              <a:t> </a:t>
            </a:r>
            <a:r>
              <a:rPr lang="en-GB" sz="1800" dirty="0" err="1">
                <a:solidFill>
                  <a:srgbClr val="161B86"/>
                </a:solidFill>
                <a:latin typeface="Arial Rounded MT Bold" pitchFamily="34" charset="0"/>
              </a:rPr>
              <a:t>Karray</a:t>
            </a:r>
            <a:r>
              <a:rPr lang="en-GB" sz="1800" dirty="0">
                <a:solidFill>
                  <a:srgbClr val="161B86"/>
                </a:solidFill>
                <a:latin typeface="Arial Rounded MT Bold" pitchFamily="34" charset="0"/>
              </a:rPr>
              <a:t> </a:t>
            </a:r>
            <a:r>
              <a:rPr lang="en-GB" sz="1800" baseline="30000" dirty="0">
                <a:solidFill>
                  <a:srgbClr val="161B86"/>
                </a:solidFill>
                <a:latin typeface="Arial Rounded MT Bold" pitchFamily="34" charset="0"/>
              </a:rPr>
              <a:t>2</a:t>
            </a:r>
            <a:r>
              <a:rPr lang="en-GB" sz="1800" dirty="0">
                <a:solidFill>
                  <a:srgbClr val="161B86"/>
                </a:solidFill>
                <a:latin typeface="Arial Rounded MT Bold" pitchFamily="34" charset="0"/>
              </a:rPr>
              <a:t>, Mohamed Salah </a:t>
            </a:r>
            <a:r>
              <a:rPr lang="en-GB" sz="1800" dirty="0" err="1">
                <a:solidFill>
                  <a:srgbClr val="161B86"/>
                </a:solidFill>
                <a:latin typeface="Arial Rounded MT Bold" pitchFamily="34" charset="0"/>
              </a:rPr>
              <a:t>Abid</a:t>
            </a:r>
            <a:r>
              <a:rPr lang="en-GB" sz="1800" dirty="0">
                <a:solidFill>
                  <a:srgbClr val="161B86"/>
                </a:solidFill>
                <a:latin typeface="Arial Rounded MT Bold" pitchFamily="34" charset="0"/>
              </a:rPr>
              <a:t> </a:t>
            </a:r>
            <a:r>
              <a:rPr lang="en-GB" sz="1800" baseline="30000" dirty="0">
                <a:solidFill>
                  <a:srgbClr val="161B86"/>
                </a:solidFill>
                <a:latin typeface="Arial Rounded MT Bold" pitchFamily="34" charset="0"/>
              </a:rPr>
              <a:t>2</a:t>
            </a:r>
          </a:p>
          <a:p>
            <a:pPr algn="ctr">
              <a:lnSpc>
                <a:spcPct val="125000"/>
              </a:lnSpc>
            </a:pPr>
            <a:r>
              <a:rPr lang="en-US" sz="1600" i="1" baseline="30000" dirty="0">
                <a:solidFill>
                  <a:srgbClr val="161B86"/>
                </a:solidFill>
                <a:latin typeface="Arial Rounded MT Bold" pitchFamily="34" charset="0"/>
              </a:rPr>
              <a:t>1</a:t>
            </a:r>
            <a:r>
              <a:rPr lang="en-US" sz="1600" i="1" dirty="0">
                <a:solidFill>
                  <a:srgbClr val="161B86"/>
                </a:solidFill>
                <a:latin typeface="Arial Rounded MT Bold" pitchFamily="34" charset="0"/>
              </a:rPr>
              <a:t> Laboratory Advanced fluid dynamics energetic and environment, National School of Engineers of Sfax(ENIS), University of </a:t>
            </a:r>
            <a:r>
              <a:rPr lang="en-US" sz="1600" i="1" dirty="0" err="1">
                <a:solidFill>
                  <a:srgbClr val="161B86"/>
                </a:solidFill>
                <a:latin typeface="Arial Rounded MT Bold" pitchFamily="34" charset="0"/>
              </a:rPr>
              <a:t>SfaxRoad</a:t>
            </a:r>
            <a:r>
              <a:rPr lang="en-US" sz="1600" i="1" dirty="0">
                <a:solidFill>
                  <a:srgbClr val="161B86"/>
                </a:solidFill>
                <a:latin typeface="Arial Rounded MT Bold" pitchFamily="34" charset="0"/>
              </a:rPr>
              <a:t> </a:t>
            </a:r>
            <a:r>
              <a:rPr lang="en-US" sz="1600" i="1" dirty="0" err="1">
                <a:solidFill>
                  <a:srgbClr val="161B86"/>
                </a:solidFill>
                <a:latin typeface="Arial Rounded MT Bold" pitchFamily="34" charset="0"/>
              </a:rPr>
              <a:t>Soukra</a:t>
            </a:r>
            <a:r>
              <a:rPr lang="en-US" sz="1600" i="1" dirty="0">
                <a:solidFill>
                  <a:srgbClr val="161B86"/>
                </a:solidFill>
                <a:latin typeface="Arial Rounded MT Bold" pitchFamily="34" charset="0"/>
              </a:rPr>
              <a:t> km 3.5, 3038 Sfax, TUNISIA</a:t>
            </a:r>
            <a:endParaRPr lang="fr-FR" sz="1600" i="1" dirty="0">
              <a:solidFill>
                <a:srgbClr val="161B86"/>
              </a:solidFill>
              <a:latin typeface="Arial Rounded MT Bold" pitchFamily="34" charset="0"/>
            </a:endParaRPr>
          </a:p>
          <a:p>
            <a:pPr algn="ctr">
              <a:lnSpc>
                <a:spcPct val="125000"/>
              </a:lnSpc>
            </a:pPr>
            <a:r>
              <a:rPr lang="en-US" sz="1600" i="1" baseline="30000" dirty="0">
                <a:solidFill>
                  <a:srgbClr val="161B86"/>
                </a:solidFill>
                <a:latin typeface="Arial Rounded MT Bold" pitchFamily="34" charset="0"/>
              </a:rPr>
              <a:t>2</a:t>
            </a:r>
            <a:r>
              <a:rPr lang="en-US" sz="1600" i="1" dirty="0">
                <a:solidFill>
                  <a:srgbClr val="161B86"/>
                </a:solidFill>
                <a:latin typeface="Arial Rounded MT Bold" pitchFamily="34" charset="0"/>
              </a:rPr>
              <a:t> Laboratory of Electro-Mechanic Systems (LASEM), National School of Engineers of Sfax (ENIS), University of Sfax (US),B.P. 1173, Road </a:t>
            </a:r>
            <a:r>
              <a:rPr lang="en-US" sz="1600" i="1" dirty="0" err="1">
                <a:solidFill>
                  <a:srgbClr val="161B86"/>
                </a:solidFill>
                <a:latin typeface="Arial Rounded MT Bold" pitchFamily="34" charset="0"/>
              </a:rPr>
              <a:t>Soukra</a:t>
            </a:r>
            <a:r>
              <a:rPr lang="en-US" sz="1600" i="1" dirty="0">
                <a:solidFill>
                  <a:srgbClr val="161B86"/>
                </a:solidFill>
                <a:latin typeface="Arial Rounded MT Bold" pitchFamily="34" charset="0"/>
              </a:rPr>
              <a:t> km 3.5, 3038 Sfax, TUNISIA</a:t>
            </a:r>
            <a:endParaRPr lang="fr-FR" sz="1600" b="1" dirty="0">
              <a:solidFill>
                <a:srgbClr val="161B86"/>
              </a:solidFill>
              <a:latin typeface="Arial Rounded MT Bold" pitchFamily="34" charset="0"/>
              <a:cs typeface="Times New Roman" pitchFamily="18" charset="0"/>
            </a:endParaRPr>
          </a:p>
        </p:txBody>
      </p:sp>
      <p:pic>
        <p:nvPicPr>
          <p:cNvPr id="156" name="Image 155"/>
          <p:cNvPicPr/>
          <p:nvPr/>
        </p:nvPicPr>
        <p:blipFill>
          <a:blip r:embed="rId2" cstate="print"/>
          <a:srcRect t="2942" r="1608"/>
          <a:stretch>
            <a:fillRect/>
          </a:stretch>
        </p:blipFill>
        <p:spPr bwMode="auto">
          <a:xfrm>
            <a:off x="2302836" y="12865096"/>
            <a:ext cx="3215885" cy="1751753"/>
          </a:xfrm>
          <a:prstGeom prst="rect">
            <a:avLst/>
          </a:prstGeom>
          <a:noFill/>
          <a:ln w="9525">
            <a:noFill/>
            <a:miter lim="800000"/>
            <a:headEnd/>
            <a:tailEnd/>
          </a:ln>
        </p:spPr>
      </p:pic>
      <p:pic>
        <p:nvPicPr>
          <p:cNvPr id="157" name="Image 156"/>
          <p:cNvPicPr/>
          <p:nvPr/>
        </p:nvPicPr>
        <p:blipFill>
          <a:blip r:embed="rId3" cstate="print"/>
          <a:srcRect/>
          <a:stretch>
            <a:fillRect/>
          </a:stretch>
        </p:blipFill>
        <p:spPr bwMode="auto">
          <a:xfrm>
            <a:off x="574899" y="10680990"/>
            <a:ext cx="3157673" cy="2132806"/>
          </a:xfrm>
          <a:prstGeom prst="rect">
            <a:avLst/>
          </a:prstGeom>
          <a:noFill/>
          <a:ln w="9525">
            <a:noFill/>
            <a:miter lim="800000"/>
            <a:headEnd/>
            <a:tailEnd/>
          </a:ln>
        </p:spPr>
      </p:pic>
      <p:pic>
        <p:nvPicPr>
          <p:cNvPr id="158" name="Image 157"/>
          <p:cNvPicPr/>
          <p:nvPr/>
        </p:nvPicPr>
        <p:blipFill>
          <a:blip r:embed="rId4" cstate="print"/>
          <a:srcRect/>
          <a:stretch>
            <a:fillRect/>
          </a:stretch>
        </p:blipFill>
        <p:spPr bwMode="auto">
          <a:xfrm>
            <a:off x="4072903" y="10705842"/>
            <a:ext cx="3221755" cy="2064006"/>
          </a:xfrm>
          <a:prstGeom prst="rect">
            <a:avLst/>
          </a:prstGeom>
          <a:noFill/>
          <a:ln w="9525">
            <a:noFill/>
            <a:miter lim="800000"/>
            <a:headEnd/>
            <a:tailEnd/>
          </a:ln>
        </p:spPr>
      </p:pic>
      <p:sp>
        <p:nvSpPr>
          <p:cNvPr id="161" name="Plus 160"/>
          <p:cNvSpPr/>
          <p:nvPr/>
        </p:nvSpPr>
        <p:spPr>
          <a:xfrm>
            <a:off x="3742785" y="11352966"/>
            <a:ext cx="335988" cy="33598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764"/>
          </a:p>
        </p:txBody>
      </p:sp>
      <p:sp>
        <p:nvSpPr>
          <p:cNvPr id="162" name="Égal 161"/>
          <p:cNvSpPr/>
          <p:nvPr/>
        </p:nvSpPr>
        <p:spPr>
          <a:xfrm>
            <a:off x="3742785" y="12552923"/>
            <a:ext cx="335988" cy="33598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764">
              <a:solidFill>
                <a:schemeClr val="tx1"/>
              </a:solidFill>
            </a:endParaRPr>
          </a:p>
        </p:txBody>
      </p:sp>
      <p:sp>
        <p:nvSpPr>
          <p:cNvPr id="169" name="Rectangle à coins arrondis 168"/>
          <p:cNvSpPr/>
          <p:nvPr/>
        </p:nvSpPr>
        <p:spPr>
          <a:xfrm>
            <a:off x="2591123" y="14689100"/>
            <a:ext cx="2759594" cy="407940"/>
          </a:xfrm>
          <a:prstGeom prst="roundRect">
            <a:avLst/>
          </a:prstGeom>
          <a:solidFill>
            <a:srgbClr val="DEE4F2"/>
          </a:solidFill>
          <a:ln>
            <a:solidFill>
              <a:srgbClr val="000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rgbClr val="002060"/>
                </a:solidFill>
                <a:latin typeface="Arial" pitchFamily="34" charset="0"/>
                <a:cs typeface="Arial" pitchFamily="34" charset="0"/>
              </a:rPr>
              <a:t>Fig 1. Title figure format</a:t>
            </a:r>
            <a:endParaRPr lang="fr-FR" sz="1600" b="1" dirty="0">
              <a:solidFill>
                <a:srgbClr val="002060"/>
              </a:solidFill>
              <a:latin typeface="Arial" pitchFamily="34" charset="0"/>
              <a:cs typeface="Arial" pitchFamily="34" charset="0"/>
            </a:endParaRPr>
          </a:p>
        </p:txBody>
      </p:sp>
      <p:grpSp>
        <p:nvGrpSpPr>
          <p:cNvPr id="179" name="Groupe 178"/>
          <p:cNvGrpSpPr/>
          <p:nvPr/>
        </p:nvGrpSpPr>
        <p:grpSpPr>
          <a:xfrm>
            <a:off x="359622" y="4492010"/>
            <a:ext cx="7152055" cy="3027914"/>
            <a:chOff x="584656" y="5720663"/>
            <a:chExt cx="9288000" cy="4542539"/>
          </a:xfrm>
        </p:grpSpPr>
        <p:sp>
          <p:nvSpPr>
            <p:cNvPr id="267" name="Arrondir un rectangle avec un coin du même côté 266"/>
            <p:cNvSpPr/>
            <p:nvPr/>
          </p:nvSpPr>
          <p:spPr>
            <a:xfrm>
              <a:off x="584656" y="5720663"/>
              <a:ext cx="9288000" cy="558465"/>
            </a:xfrm>
            <a:prstGeom prst="round2SameRect">
              <a:avLst>
                <a:gd name="adj1" fmla="val 24730"/>
                <a:gd name="adj2" fmla="val 0"/>
              </a:avLst>
            </a:prstGeom>
            <a:ln>
              <a:solidFill>
                <a:srgbClr val="161B8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Abstract</a:t>
              </a:r>
              <a:endParaRPr lang="en-US" sz="2400" b="1" dirty="0">
                <a:solidFill>
                  <a:schemeClr val="bg1"/>
                </a:solidFill>
                <a:latin typeface="Arial" panose="020B0604020202020204" pitchFamily="34" charset="0"/>
                <a:cs typeface="Arial" panose="020B0604020202020204" pitchFamily="34" charset="0"/>
              </a:endParaRPr>
            </a:p>
          </p:txBody>
        </p:sp>
        <p:sp>
          <p:nvSpPr>
            <p:cNvPr id="178" name="ZoneTexte 177"/>
            <p:cNvSpPr txBox="1"/>
            <p:nvPr/>
          </p:nvSpPr>
          <p:spPr>
            <a:xfrm>
              <a:off x="585716" y="6334433"/>
              <a:ext cx="9286940" cy="3928769"/>
            </a:xfrm>
            <a:prstGeom prst="rect">
              <a:avLst/>
            </a:prstGeom>
            <a:noFill/>
            <a:ln>
              <a:solidFill>
                <a:srgbClr val="161B86"/>
              </a:solidFill>
            </a:ln>
          </p:spPr>
          <p:txBody>
            <a:bodyPr wrap="square" rtlCol="0">
              <a:spAutoFit/>
            </a:bodyPr>
            <a:lstStyle/>
            <a:p>
              <a:pPr algn="just">
                <a:lnSpc>
                  <a:spcPct val="114000"/>
                </a:lnSpc>
              </a:pPr>
              <a:r>
                <a:rPr lang="en-US" sz="1600" dirty="0">
                  <a:latin typeface="Arial" pitchFamily="34" charset="0"/>
                  <a:cs typeface="Arial" pitchFamily="34" charset="0"/>
                </a:rPr>
                <a:t>The instructions in this document are guidelines for preparing a </a:t>
              </a:r>
              <a:r>
                <a:rPr lang="en-US" sz="1600" b="1" dirty="0">
                  <a:solidFill>
                    <a:srgbClr val="C00000"/>
                  </a:solidFill>
                  <a:latin typeface="Arial" pitchFamily="34" charset="0"/>
                  <a:cs typeface="Arial" pitchFamily="34" charset="0"/>
                </a:rPr>
                <a:t>POSTER</a:t>
              </a:r>
              <a:r>
                <a:rPr lang="en-US" sz="1600" dirty="0">
                  <a:latin typeface="Arial" pitchFamily="34" charset="0"/>
                  <a:cs typeface="Arial" pitchFamily="34" charset="0"/>
                </a:rPr>
                <a:t> for submission to ICME’2025. This document can be used as a Power Point template.</a:t>
              </a:r>
            </a:p>
            <a:p>
              <a:pPr algn="just">
                <a:lnSpc>
                  <a:spcPct val="114000"/>
                </a:lnSpc>
              </a:pPr>
              <a:r>
                <a:rPr lang="en-US" sz="1600" b="1" dirty="0">
                  <a:solidFill>
                    <a:srgbClr val="C00000"/>
                  </a:solidFill>
                  <a:latin typeface="Arial" pitchFamily="34" charset="0"/>
                  <a:cs typeface="Arial" pitchFamily="34" charset="0"/>
                </a:rPr>
                <a:t>Size of the poster:</a:t>
              </a:r>
            </a:p>
            <a:p>
              <a:pPr marL="285750" indent="-111125" algn="just">
                <a:lnSpc>
                  <a:spcPct val="114000"/>
                </a:lnSpc>
                <a:buFont typeface="Arial" panose="020B0604020202020204" pitchFamily="34" charset="0"/>
                <a:buChar char="•"/>
              </a:pPr>
              <a:r>
                <a:rPr lang="en-US" sz="1600" b="1" dirty="0">
                  <a:solidFill>
                    <a:srgbClr val="C00000"/>
                  </a:solidFill>
                  <a:latin typeface="Arial" pitchFamily="34" charset="0"/>
                  <a:cs typeface="Arial" pitchFamily="34" charset="0"/>
                </a:rPr>
                <a:t>minimum size is 29,7 cm by 42 cm (A3)</a:t>
              </a:r>
            </a:p>
            <a:p>
              <a:pPr marL="285750" indent="-111125" algn="just">
                <a:lnSpc>
                  <a:spcPct val="114000"/>
                </a:lnSpc>
                <a:buFont typeface="Arial" panose="020B0604020202020204" pitchFamily="34" charset="0"/>
                <a:buChar char="•"/>
              </a:pPr>
              <a:r>
                <a:rPr lang="en-US" sz="1600" b="1" dirty="0">
                  <a:solidFill>
                    <a:srgbClr val="C00000"/>
                  </a:solidFill>
                  <a:latin typeface="Arial" pitchFamily="34" charset="0"/>
                  <a:cs typeface="Arial" pitchFamily="34" charset="0"/>
                </a:rPr>
                <a:t>maximum size is 42 cm by 59,4 cm (A2)</a:t>
              </a:r>
            </a:p>
            <a:p>
              <a:pPr algn="just">
                <a:lnSpc>
                  <a:spcPct val="114000"/>
                </a:lnSpc>
              </a:pPr>
              <a:r>
                <a:rPr lang="en-US" sz="1600" dirty="0">
                  <a:latin typeface="Arial" pitchFamily="34" charset="0"/>
                  <a:cs typeface="Arial" pitchFamily="34" charset="0"/>
                </a:rPr>
                <a:t>Title paragraph: Arial 24 ; Bold</a:t>
              </a:r>
            </a:p>
            <a:p>
              <a:pPr algn="just">
                <a:lnSpc>
                  <a:spcPct val="114000"/>
                </a:lnSpc>
              </a:pPr>
              <a:r>
                <a:rPr lang="en-US" sz="1600" dirty="0">
                  <a:latin typeface="Arial" pitchFamily="34" charset="0"/>
                  <a:cs typeface="Arial" pitchFamily="34" charset="0"/>
                </a:rPr>
                <a:t>The subtitles: in italic, Arial 20 ; Bold</a:t>
              </a:r>
            </a:p>
            <a:p>
              <a:pPr algn="just">
                <a:lnSpc>
                  <a:spcPct val="114000"/>
                </a:lnSpc>
              </a:pPr>
              <a:r>
                <a:rPr lang="en-US" sz="1600" dirty="0">
                  <a:latin typeface="Arial" pitchFamily="34" charset="0"/>
                  <a:cs typeface="Arial" pitchFamily="34" charset="0"/>
                </a:rPr>
                <a:t>Paragraph text: Arial 16</a:t>
              </a:r>
              <a:endParaRPr lang="fr-FR" sz="1600" dirty="0">
                <a:latin typeface="Arial" pitchFamily="34" charset="0"/>
                <a:cs typeface="Arial" pitchFamily="34" charset="0"/>
              </a:endParaRPr>
            </a:p>
          </p:txBody>
        </p:sp>
      </p:grpSp>
      <p:grpSp>
        <p:nvGrpSpPr>
          <p:cNvPr id="180" name="Groupe 179"/>
          <p:cNvGrpSpPr/>
          <p:nvPr/>
        </p:nvGrpSpPr>
        <p:grpSpPr>
          <a:xfrm>
            <a:off x="7667085" y="18226519"/>
            <a:ext cx="7104057" cy="2487197"/>
            <a:chOff x="584656" y="5742435"/>
            <a:chExt cx="9288000" cy="4242378"/>
          </a:xfrm>
        </p:grpSpPr>
        <p:sp>
          <p:nvSpPr>
            <p:cNvPr id="196" name="Arrondir un rectangle avec un coin du même côté 195"/>
            <p:cNvSpPr/>
            <p:nvPr/>
          </p:nvSpPr>
          <p:spPr>
            <a:xfrm>
              <a:off x="584656" y="5742435"/>
              <a:ext cx="9288000" cy="614047"/>
            </a:xfrm>
            <a:prstGeom prst="round2SameRect">
              <a:avLst>
                <a:gd name="adj1" fmla="val 24730"/>
                <a:gd name="adj2" fmla="val 0"/>
              </a:avLst>
            </a:prstGeom>
            <a:ln>
              <a:solidFill>
                <a:srgbClr val="161B8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cs typeface="Arial" pitchFamily="34" charset="0"/>
                </a:rPr>
                <a:t>Conclusion</a:t>
              </a:r>
              <a:endParaRPr lang="en-US" sz="2400" b="1" dirty="0">
                <a:solidFill>
                  <a:schemeClr val="bg1"/>
                </a:solidFill>
                <a:cs typeface="Arial" pitchFamily="34" charset="0"/>
              </a:endParaRPr>
            </a:p>
          </p:txBody>
        </p:sp>
        <p:sp>
          <p:nvSpPr>
            <p:cNvPr id="197" name="ZoneTexte 196"/>
            <p:cNvSpPr txBox="1"/>
            <p:nvPr/>
          </p:nvSpPr>
          <p:spPr>
            <a:xfrm>
              <a:off x="585716" y="6467514"/>
              <a:ext cx="9286940" cy="3517299"/>
            </a:xfrm>
            <a:prstGeom prst="rect">
              <a:avLst/>
            </a:prstGeom>
            <a:noFill/>
            <a:ln>
              <a:solidFill>
                <a:srgbClr val="161B86"/>
              </a:solidFill>
            </a:ln>
          </p:spPr>
          <p:txBody>
            <a:bodyPr wrap="square" rtlCol="0">
              <a:spAutoFit/>
            </a:bodyPr>
            <a:lstStyle/>
            <a:p>
              <a:r>
                <a:rPr lang="en-US" sz="1600" dirty="0">
                  <a:latin typeface="Arial" pitchFamily="34" charset="0"/>
                  <a:cs typeface="Arial" pitchFamily="34" charset="0"/>
                </a:rPr>
                <a:t>Mention here your:</a:t>
              </a:r>
            </a:p>
            <a:p>
              <a:r>
                <a:rPr lang="en-US" sz="1600" dirty="0">
                  <a:latin typeface="Arial" pitchFamily="34" charset="0"/>
                  <a:cs typeface="Arial" pitchFamily="34" charset="0"/>
                </a:rPr>
                <a:t>  - results,</a:t>
              </a:r>
            </a:p>
            <a:p>
              <a:r>
                <a:rPr lang="en-US" sz="1600" dirty="0">
                  <a:latin typeface="Arial" pitchFamily="34" charset="0"/>
                  <a:cs typeface="Arial" pitchFamily="34" charset="0"/>
                </a:rPr>
                <a:t>  - conclusions</a:t>
              </a:r>
            </a:p>
            <a:p>
              <a:r>
                <a:rPr lang="en-US" sz="1600" dirty="0">
                  <a:latin typeface="Arial" pitchFamily="34" charset="0"/>
                  <a:cs typeface="Arial" pitchFamily="34" charset="0"/>
                </a:rPr>
                <a:t>  - reflections</a:t>
              </a:r>
            </a:p>
            <a:p>
              <a:r>
                <a:rPr lang="en-US" sz="1600" dirty="0">
                  <a:latin typeface="Arial" pitchFamily="34" charset="0"/>
                  <a:cs typeface="Arial" pitchFamily="34" charset="0"/>
                </a:rPr>
                <a:t>  - next works</a:t>
              </a:r>
            </a:p>
            <a:p>
              <a:endParaRPr lang="en-US" sz="1600" dirty="0">
                <a:latin typeface="Arial" pitchFamily="34" charset="0"/>
                <a:cs typeface="Arial" pitchFamily="34" charset="0"/>
              </a:endParaRPr>
            </a:p>
            <a:p>
              <a:endParaRPr lang="en-US" sz="1600" dirty="0">
                <a:latin typeface="Arial" pitchFamily="34" charset="0"/>
                <a:cs typeface="Arial" pitchFamily="34" charset="0"/>
              </a:endParaRPr>
            </a:p>
            <a:p>
              <a:endParaRPr lang="en-US" sz="1600" dirty="0">
                <a:latin typeface="Arial" pitchFamily="34" charset="0"/>
                <a:cs typeface="Arial" pitchFamily="34" charset="0"/>
              </a:endParaRPr>
            </a:p>
          </p:txBody>
        </p:sp>
      </p:grpSp>
      <p:grpSp>
        <p:nvGrpSpPr>
          <p:cNvPr id="18" name="Groupe 17"/>
          <p:cNvGrpSpPr/>
          <p:nvPr/>
        </p:nvGrpSpPr>
        <p:grpSpPr>
          <a:xfrm>
            <a:off x="359242" y="7633576"/>
            <a:ext cx="7152055" cy="1048375"/>
            <a:chOff x="584656" y="5742437"/>
            <a:chExt cx="9288000" cy="1572794"/>
          </a:xfrm>
        </p:grpSpPr>
        <p:sp>
          <p:nvSpPr>
            <p:cNvPr id="19" name="Arrondir un rectangle avec un coin du même côté 18"/>
            <p:cNvSpPr/>
            <p:nvPr/>
          </p:nvSpPr>
          <p:spPr>
            <a:xfrm>
              <a:off x="584656" y="5742437"/>
              <a:ext cx="9288000" cy="558464"/>
            </a:xfrm>
            <a:prstGeom prst="round2SameRect">
              <a:avLst>
                <a:gd name="adj1" fmla="val 24730"/>
                <a:gd name="adj2" fmla="val 0"/>
              </a:avLst>
            </a:prstGeom>
            <a:ln>
              <a:solidFill>
                <a:srgbClr val="161B8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Title 1</a:t>
              </a:r>
              <a:endParaRPr lang="en-US" sz="2400" b="1" dirty="0">
                <a:solidFill>
                  <a:schemeClr val="bg1"/>
                </a:solidFill>
                <a:latin typeface="Arial" panose="020B0604020202020204" pitchFamily="34" charset="0"/>
                <a:cs typeface="Arial" panose="020B0604020202020204" pitchFamily="34" charset="0"/>
              </a:endParaRPr>
            </a:p>
          </p:txBody>
        </p:sp>
        <p:sp>
          <p:nvSpPr>
            <p:cNvPr id="20" name="ZoneTexte 19"/>
            <p:cNvSpPr txBox="1"/>
            <p:nvPr/>
          </p:nvSpPr>
          <p:spPr>
            <a:xfrm>
              <a:off x="585716" y="6334433"/>
              <a:ext cx="9286940" cy="980798"/>
            </a:xfrm>
            <a:prstGeom prst="rect">
              <a:avLst/>
            </a:prstGeom>
            <a:noFill/>
            <a:ln>
              <a:solidFill>
                <a:srgbClr val="161B86"/>
              </a:solidFill>
            </a:ln>
          </p:spPr>
          <p:txBody>
            <a:bodyPr wrap="square" rtlCol="0">
              <a:spAutoFit/>
            </a:bodyPr>
            <a:lstStyle/>
            <a:p>
              <a:pPr algn="just">
                <a:lnSpc>
                  <a:spcPct val="114000"/>
                </a:lnSpc>
              </a:pPr>
              <a:r>
                <a:rPr lang="en-US" sz="1600" dirty="0">
                  <a:latin typeface="Arial" pitchFamily="34" charset="0"/>
                  <a:cs typeface="Arial" pitchFamily="34" charset="0"/>
                </a:rPr>
                <a:t>Tables and figures must be presented according to the following models. You must specify the number and the title.</a:t>
              </a:r>
              <a:endParaRPr lang="fr-FR" sz="1600" dirty="0">
                <a:latin typeface="Arial" pitchFamily="34" charset="0"/>
                <a:cs typeface="Arial" pitchFamily="34" charset="0"/>
              </a:endParaRPr>
            </a:p>
          </p:txBody>
        </p:sp>
      </p:grpSp>
      <p:sp>
        <p:nvSpPr>
          <p:cNvPr id="21" name="Rectangle à coins arrondis 20"/>
          <p:cNvSpPr/>
          <p:nvPr/>
        </p:nvSpPr>
        <p:spPr>
          <a:xfrm>
            <a:off x="2495825" y="8897975"/>
            <a:ext cx="2759594" cy="407940"/>
          </a:xfrm>
          <a:prstGeom prst="roundRect">
            <a:avLst/>
          </a:prstGeom>
          <a:solidFill>
            <a:srgbClr val="DEE4F2"/>
          </a:solidFill>
          <a:ln>
            <a:solidFill>
              <a:srgbClr val="000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rgbClr val="002060"/>
                </a:solidFill>
                <a:latin typeface="Arial" pitchFamily="34" charset="0"/>
                <a:cs typeface="Arial" pitchFamily="34" charset="0"/>
              </a:rPr>
              <a:t>Table 1. Title Table format</a:t>
            </a:r>
            <a:endParaRPr lang="fr-FR" sz="1600" b="1" dirty="0">
              <a:solidFill>
                <a:srgbClr val="002060"/>
              </a:solidFill>
              <a:latin typeface="Arial" pitchFamily="34" charset="0"/>
              <a:cs typeface="Arial" pitchFamily="34" charset="0"/>
            </a:endParaRPr>
          </a:p>
        </p:txBody>
      </p:sp>
      <p:graphicFrame>
        <p:nvGraphicFramePr>
          <p:cNvPr id="23" name="Tableau 22"/>
          <p:cNvGraphicFramePr>
            <a:graphicFrameLocks noGrp="1"/>
          </p:cNvGraphicFramePr>
          <p:nvPr>
            <p:extLst>
              <p:ext uri="{D42A27DB-BD31-4B8C-83A1-F6EECF244321}">
                <p14:modId xmlns:p14="http://schemas.microsoft.com/office/powerpoint/2010/main" val="1843921481"/>
              </p:ext>
            </p:extLst>
          </p:nvPr>
        </p:nvGraphicFramePr>
        <p:xfrm>
          <a:off x="574899" y="9469310"/>
          <a:ext cx="6761803" cy="1042096"/>
        </p:xfrm>
        <a:graphic>
          <a:graphicData uri="http://schemas.openxmlformats.org/drawingml/2006/table">
            <a:tbl>
              <a:tblPr>
                <a:tableStyleId>{BC89EF96-8CEA-46FF-86C4-4CE0E7609802}</a:tableStyleId>
              </a:tblPr>
              <a:tblGrid>
                <a:gridCol w="1948351">
                  <a:extLst>
                    <a:ext uri="{9D8B030D-6E8A-4147-A177-3AD203B41FA5}">
                      <a16:colId xmlns:a16="http://schemas.microsoft.com/office/drawing/2014/main" val="20000"/>
                    </a:ext>
                  </a:extLst>
                </a:gridCol>
                <a:gridCol w="886794">
                  <a:extLst>
                    <a:ext uri="{9D8B030D-6E8A-4147-A177-3AD203B41FA5}">
                      <a16:colId xmlns:a16="http://schemas.microsoft.com/office/drawing/2014/main" val="20001"/>
                    </a:ext>
                  </a:extLst>
                </a:gridCol>
                <a:gridCol w="973676">
                  <a:extLst>
                    <a:ext uri="{9D8B030D-6E8A-4147-A177-3AD203B41FA5}">
                      <a16:colId xmlns:a16="http://schemas.microsoft.com/office/drawing/2014/main" val="20002"/>
                    </a:ext>
                  </a:extLst>
                </a:gridCol>
                <a:gridCol w="970679">
                  <a:extLst>
                    <a:ext uri="{9D8B030D-6E8A-4147-A177-3AD203B41FA5}">
                      <a16:colId xmlns:a16="http://schemas.microsoft.com/office/drawing/2014/main" val="20003"/>
                    </a:ext>
                  </a:extLst>
                </a:gridCol>
                <a:gridCol w="990652">
                  <a:extLst>
                    <a:ext uri="{9D8B030D-6E8A-4147-A177-3AD203B41FA5}">
                      <a16:colId xmlns:a16="http://schemas.microsoft.com/office/drawing/2014/main" val="20004"/>
                    </a:ext>
                  </a:extLst>
                </a:gridCol>
                <a:gridCol w="991651">
                  <a:extLst>
                    <a:ext uri="{9D8B030D-6E8A-4147-A177-3AD203B41FA5}">
                      <a16:colId xmlns:a16="http://schemas.microsoft.com/office/drawing/2014/main" val="20005"/>
                    </a:ext>
                  </a:extLst>
                </a:gridCol>
              </a:tblGrid>
              <a:tr h="260524">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Model</a:t>
                      </a:r>
                      <a:endParaRPr lang="fr-FR" sz="1600" b="1"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err="1">
                          <a:latin typeface="Arial" panose="020B0604020202020204" pitchFamily="34" charset="0"/>
                          <a:cs typeface="Arial" panose="020B0604020202020204" pitchFamily="34" charset="0"/>
                        </a:rPr>
                        <a:t>P</a:t>
                      </a:r>
                      <a:r>
                        <a:rPr lang="en-US" sz="1600" baseline="-25000" dirty="0" err="1">
                          <a:latin typeface="Arial" panose="020B0604020202020204" pitchFamily="34" charset="0"/>
                          <a:cs typeface="Arial" panose="020B0604020202020204" pitchFamily="34" charset="0"/>
                        </a:rPr>
                        <a:t>n</a:t>
                      </a:r>
                      <a:r>
                        <a:rPr lang="en-US" sz="1600" dirty="0">
                          <a:latin typeface="Arial" panose="020B0604020202020204" pitchFamily="34" charset="0"/>
                          <a:cs typeface="Arial" panose="020B0604020202020204" pitchFamily="34" charset="0"/>
                        </a:rPr>
                        <a:t> [W]</a:t>
                      </a:r>
                      <a:endParaRPr lang="fr-FR" sz="1600" b="1"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Ø [m]</a:t>
                      </a:r>
                      <a:endParaRPr lang="fr-FR" sz="1600" b="1"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err="1">
                          <a:latin typeface="Arial" panose="020B0604020202020204" pitchFamily="34" charset="0"/>
                          <a:cs typeface="Arial" panose="020B0604020202020204" pitchFamily="34" charset="0"/>
                        </a:rPr>
                        <a:t>V</a:t>
                      </a:r>
                      <a:r>
                        <a:rPr lang="en-US" sz="1600" baseline="-25000" dirty="0" err="1">
                          <a:latin typeface="Arial" panose="020B0604020202020204" pitchFamily="34" charset="0"/>
                          <a:cs typeface="Arial" panose="020B0604020202020204" pitchFamily="34" charset="0"/>
                        </a:rPr>
                        <a:t>d</a:t>
                      </a:r>
                      <a:r>
                        <a:rPr lang="en-US" sz="1600" dirty="0">
                          <a:latin typeface="Arial" panose="020B0604020202020204" pitchFamily="34" charset="0"/>
                          <a:cs typeface="Arial" panose="020B0604020202020204" pitchFamily="34" charset="0"/>
                        </a:rPr>
                        <a:t> [m/s]</a:t>
                      </a:r>
                      <a:endParaRPr lang="fr-FR" sz="1600" b="1"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err="1">
                          <a:latin typeface="Arial" panose="020B0604020202020204" pitchFamily="34" charset="0"/>
                          <a:cs typeface="Arial" panose="020B0604020202020204" pitchFamily="34" charset="0"/>
                        </a:rPr>
                        <a:t>V</a:t>
                      </a:r>
                      <a:r>
                        <a:rPr lang="en-US" sz="1600" baseline="-25000" dirty="0" err="1">
                          <a:latin typeface="Arial" panose="020B0604020202020204" pitchFamily="34" charset="0"/>
                          <a:cs typeface="Arial" panose="020B0604020202020204" pitchFamily="34" charset="0"/>
                        </a:rPr>
                        <a:t>n</a:t>
                      </a:r>
                      <a:r>
                        <a:rPr lang="en-US" sz="1600" dirty="0">
                          <a:latin typeface="Arial" panose="020B0604020202020204" pitchFamily="34" charset="0"/>
                          <a:cs typeface="Arial" panose="020B0604020202020204" pitchFamily="34" charset="0"/>
                        </a:rPr>
                        <a:t> [m/s]</a:t>
                      </a:r>
                      <a:endParaRPr lang="fr-FR" sz="1600" b="1"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err="1">
                          <a:latin typeface="Arial" panose="020B0604020202020204" pitchFamily="34" charset="0"/>
                          <a:cs typeface="Arial" panose="020B0604020202020204" pitchFamily="34" charset="0"/>
                        </a:rPr>
                        <a:t>V</a:t>
                      </a:r>
                      <a:r>
                        <a:rPr lang="en-US" sz="1600" baseline="-25000" dirty="0" err="1">
                          <a:latin typeface="Arial" panose="020B0604020202020204" pitchFamily="34" charset="0"/>
                          <a:cs typeface="Arial" panose="020B0604020202020204" pitchFamily="34" charset="0"/>
                        </a:rPr>
                        <a:t>c</a:t>
                      </a:r>
                      <a:r>
                        <a:rPr lang="en-US" sz="1600" dirty="0">
                          <a:latin typeface="Arial" panose="020B0604020202020204" pitchFamily="34" charset="0"/>
                          <a:cs typeface="Arial" panose="020B0604020202020204" pitchFamily="34" charset="0"/>
                        </a:rPr>
                        <a:t>[m/s]</a:t>
                      </a:r>
                      <a:endParaRPr lang="fr-FR" sz="1600" b="1" dirty="0">
                        <a:latin typeface="Arial" pitchFamily="34" charset="0"/>
                        <a:ea typeface="SimSun"/>
                        <a:cs typeface="Arial" pitchFamily="34" charset="0"/>
                      </a:endParaRPr>
                    </a:p>
                  </a:txBody>
                  <a:tcPr marL="45713" marR="45713" marT="0" marB="0" anchor="ctr"/>
                </a:tc>
                <a:extLst>
                  <a:ext uri="{0D108BD9-81ED-4DB2-BD59-A6C34878D82A}">
                    <a16:rowId xmlns:a16="http://schemas.microsoft.com/office/drawing/2014/main" val="10000"/>
                  </a:ext>
                </a:extLst>
              </a:tr>
              <a:tr h="260524">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C1: Cyclone 1kW</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1000</a:t>
                      </a:r>
                      <a:endParaRPr lang="fr-FR" sz="1600"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2,7</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2,5</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9</a:t>
                      </a:r>
                      <a:endParaRPr lang="fr-FR" sz="1600"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15</a:t>
                      </a:r>
                      <a:endParaRPr lang="fr-FR" sz="1600" dirty="0">
                        <a:latin typeface="Arial" pitchFamily="34" charset="0"/>
                        <a:ea typeface="SimSun"/>
                        <a:cs typeface="Arial" pitchFamily="34" charset="0"/>
                      </a:endParaRPr>
                    </a:p>
                  </a:txBody>
                  <a:tcPr marL="45713" marR="45713" marT="0" marB="0" anchor="ctr"/>
                </a:tc>
                <a:extLst>
                  <a:ext uri="{0D108BD9-81ED-4DB2-BD59-A6C34878D82A}">
                    <a16:rowId xmlns:a16="http://schemas.microsoft.com/office/drawing/2014/main" val="10001"/>
                  </a:ext>
                </a:extLst>
              </a:tr>
              <a:tr h="260524">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sky: Skystream 3.7</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1800</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3,72</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2,5</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9</a:t>
                      </a:r>
                      <a:endParaRPr lang="fr-FR" sz="1600"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25</a:t>
                      </a:r>
                      <a:endParaRPr lang="fr-FR" sz="1600">
                        <a:latin typeface="Arial" pitchFamily="34" charset="0"/>
                        <a:ea typeface="SimSun"/>
                        <a:cs typeface="Arial" pitchFamily="34" charset="0"/>
                      </a:endParaRPr>
                    </a:p>
                  </a:txBody>
                  <a:tcPr marL="45713" marR="45713" marT="0" marB="0" anchor="ctr"/>
                </a:tc>
                <a:extLst>
                  <a:ext uri="{0D108BD9-81ED-4DB2-BD59-A6C34878D82A}">
                    <a16:rowId xmlns:a16="http://schemas.microsoft.com/office/drawing/2014/main" val="10002"/>
                  </a:ext>
                </a:extLst>
              </a:tr>
              <a:tr h="260524">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C3: Cyclone 3kW</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3000</a:t>
                      </a:r>
                      <a:endParaRPr lang="fr-FR" sz="1600"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4,5</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2,5</a:t>
                      </a:r>
                      <a:endParaRPr lang="fr-FR" sz="1600" dirty="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a:latin typeface="Arial" panose="020B0604020202020204" pitchFamily="34" charset="0"/>
                          <a:cs typeface="Arial" panose="020B0604020202020204" pitchFamily="34" charset="0"/>
                        </a:rPr>
                        <a:t>10</a:t>
                      </a:r>
                      <a:endParaRPr lang="fr-FR" sz="1600">
                        <a:latin typeface="Arial" pitchFamily="34" charset="0"/>
                        <a:ea typeface="SimSun"/>
                        <a:cs typeface="Arial" pitchFamily="34" charset="0"/>
                      </a:endParaRPr>
                    </a:p>
                  </a:txBody>
                  <a:tcPr marL="45713" marR="45713" marT="0" marB="0" anchor="ctr"/>
                </a:tc>
                <a:tc>
                  <a:txBody>
                    <a:bodyPr/>
                    <a:lstStyle/>
                    <a:p>
                      <a:pPr algn="ctr">
                        <a:lnSpc>
                          <a:spcPct val="114000"/>
                        </a:lnSpc>
                        <a:spcAft>
                          <a:spcPts val="0"/>
                        </a:spcAft>
                      </a:pPr>
                      <a:r>
                        <a:rPr lang="en-US" sz="1600" dirty="0">
                          <a:latin typeface="Arial" panose="020B0604020202020204" pitchFamily="34" charset="0"/>
                          <a:cs typeface="Arial" panose="020B0604020202020204" pitchFamily="34" charset="0"/>
                        </a:rPr>
                        <a:t>15</a:t>
                      </a:r>
                      <a:endParaRPr lang="fr-FR" sz="1600" dirty="0">
                        <a:latin typeface="Arial" pitchFamily="34" charset="0"/>
                        <a:ea typeface="SimSun"/>
                        <a:cs typeface="Arial" pitchFamily="34" charset="0"/>
                      </a:endParaRPr>
                    </a:p>
                  </a:txBody>
                  <a:tcPr marL="45713" marR="45713" marT="0" marB="0" anchor="ctr"/>
                </a:tc>
                <a:extLst>
                  <a:ext uri="{0D108BD9-81ED-4DB2-BD59-A6C34878D82A}">
                    <a16:rowId xmlns:a16="http://schemas.microsoft.com/office/drawing/2014/main" val="10003"/>
                  </a:ext>
                </a:extLst>
              </a:tr>
            </a:tbl>
          </a:graphicData>
        </a:graphic>
      </p:graphicFrame>
      <p:grpSp>
        <p:nvGrpSpPr>
          <p:cNvPr id="33" name="Groupe 32"/>
          <p:cNvGrpSpPr/>
          <p:nvPr/>
        </p:nvGrpSpPr>
        <p:grpSpPr>
          <a:xfrm>
            <a:off x="347385" y="18238097"/>
            <a:ext cx="7212290" cy="2494529"/>
            <a:chOff x="584656" y="5635422"/>
            <a:chExt cx="9288000" cy="3907027"/>
          </a:xfrm>
        </p:grpSpPr>
        <p:sp>
          <p:nvSpPr>
            <p:cNvPr id="34" name="Arrondir un rectangle avec un coin du même côté 33"/>
            <p:cNvSpPr/>
            <p:nvPr/>
          </p:nvSpPr>
          <p:spPr>
            <a:xfrm>
              <a:off x="584656" y="5635422"/>
              <a:ext cx="9288000" cy="588520"/>
            </a:xfrm>
            <a:prstGeom prst="round2SameRect">
              <a:avLst>
                <a:gd name="adj1" fmla="val 24730"/>
                <a:gd name="adj2" fmla="val 0"/>
              </a:avLst>
            </a:prstGeom>
            <a:ln>
              <a:solidFill>
                <a:srgbClr val="161B8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Title 3</a:t>
              </a:r>
              <a:endParaRPr lang="en-US" sz="2400" b="1" dirty="0">
                <a:solidFill>
                  <a:schemeClr val="bg1"/>
                </a:solidFill>
                <a:latin typeface="Arial" panose="020B0604020202020204" pitchFamily="34" charset="0"/>
                <a:cs typeface="Arial" panose="020B0604020202020204" pitchFamily="34" charset="0"/>
              </a:endParaRPr>
            </a:p>
          </p:txBody>
        </p:sp>
        <p:sp>
          <p:nvSpPr>
            <p:cNvPr id="35" name="ZoneTexte 34"/>
            <p:cNvSpPr txBox="1"/>
            <p:nvPr/>
          </p:nvSpPr>
          <p:spPr>
            <a:xfrm>
              <a:off x="585716" y="6312863"/>
              <a:ext cx="9286940" cy="3229586"/>
            </a:xfrm>
            <a:prstGeom prst="rect">
              <a:avLst/>
            </a:prstGeom>
            <a:noFill/>
            <a:ln>
              <a:solidFill>
                <a:srgbClr val="161B86"/>
              </a:solidFill>
            </a:ln>
          </p:spPr>
          <p:txBody>
            <a:bodyPr wrap="square" rtlCol="0">
              <a:spAutoFit/>
            </a:bodyPr>
            <a:lstStyle/>
            <a:p>
              <a:pPr algn="just"/>
              <a:endParaRPr lang="en-US" sz="700" dirty="0">
                <a:latin typeface="Arial" panose="020B0604020202020204" pitchFamily="34" charset="0"/>
                <a:cs typeface="Arial" panose="020B0604020202020204" pitchFamily="34" charset="0"/>
              </a:endParaRPr>
            </a:p>
            <a:p>
              <a:pPr algn="just" fontAlgn="base"/>
              <a:r>
                <a:rPr lang="en-US" sz="1600" dirty="0">
                  <a:latin typeface="Arial" panose="020B0604020202020204" pitchFamily="34" charset="0"/>
                  <a:cs typeface="Arial" panose="020B0604020202020204" pitchFamily="34" charset="0"/>
                </a:rPr>
                <a:t>All the accepted papers will be published in the Conference Proceeding.</a:t>
              </a:r>
            </a:p>
            <a:p>
              <a:pPr algn="just" fontAlgn="base"/>
              <a:r>
                <a:rPr lang="en-US" sz="1600" dirty="0">
                  <a:latin typeface="Arial" panose="020B0604020202020204" pitchFamily="34" charset="0"/>
                  <a:cs typeface="Arial" panose="020B0604020202020204" pitchFamily="34" charset="0"/>
                </a:rPr>
                <a:t>The abstract proceeding will be published in this Book:</a:t>
              </a:r>
            </a:p>
            <a:p>
              <a:pPr algn="just" fontAlgn="base"/>
              <a:r>
                <a:rPr lang="en-US" sz="1600" dirty="0">
                  <a:latin typeface="Arial" panose="020B0604020202020204" pitchFamily="34" charset="0"/>
                  <a:cs typeface="Arial" panose="020B0604020202020204" pitchFamily="34" charset="0"/>
                </a:rPr>
                <a:t>"</a:t>
              </a:r>
              <a:r>
                <a:rPr lang="en-US" sz="1600" dirty="0">
                  <a:solidFill>
                    <a:srgbClr val="C00000"/>
                  </a:solidFill>
                  <a:latin typeface="Arial" panose="020B0604020202020204" pitchFamily="34" charset="0"/>
                  <a:cs typeface="Arial" panose="020B0604020202020204" pitchFamily="34" charset="0"/>
                </a:rPr>
                <a:t>Advances in Mechanics and Energy (Volume 9)</a:t>
              </a:r>
              <a:r>
                <a:rPr lang="en-US" sz="1600" dirty="0">
                  <a:latin typeface="Arial" panose="020B0604020202020204" pitchFamily="34" charset="0"/>
                  <a:cs typeface="Arial" panose="020B0604020202020204" pitchFamily="34" charset="0"/>
                </a:rPr>
                <a:t>"</a:t>
              </a:r>
            </a:p>
            <a:p>
              <a:pPr algn="just" fontAlgn="base"/>
              <a:r>
                <a:rPr lang="en-US" sz="1600" dirty="0">
                  <a:latin typeface="Arial" panose="020B0604020202020204" pitchFamily="34" charset="0"/>
                  <a:cs typeface="Arial" panose="020B0604020202020204" pitchFamily="34" charset="0"/>
                </a:rPr>
                <a:t>Published by: "International Association of Researchers in Mechanics and Energy</a:t>
              </a:r>
              <a:r>
                <a:rPr lang="en-US" sz="1600" dirty="0">
                  <a:latin typeface="Arial" panose="020B0604020202020204" pitchFamily="34" charset="0"/>
                  <a:cs typeface="Arial" panose="020B0604020202020204" pitchFamily="34" charset="0"/>
                  <a:hlinkClick r:id="rId5"/>
                </a:rPr>
                <a:t>“</a:t>
              </a:r>
              <a:r>
                <a:rPr lang="en-US" sz="1600"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hlinkClick r:id="rId5"/>
                </a:rPr>
                <a:t>http://www.aicme.net</a:t>
              </a:r>
              <a:endParaRPr lang="en-US" sz="1600" dirty="0">
                <a:latin typeface="Arial" panose="020B0604020202020204" pitchFamily="34" charset="0"/>
                <a:cs typeface="Arial" panose="020B0604020202020204" pitchFamily="34" charset="0"/>
              </a:endParaRPr>
            </a:p>
            <a:p>
              <a:pPr algn="just" fontAlgn="base"/>
              <a:r>
                <a:rPr lang="en-US" sz="1600" dirty="0">
                  <a:latin typeface="Arial" panose="020B0604020202020204" pitchFamily="34" charset="0"/>
                  <a:cs typeface="Arial" panose="020B0604020202020204" pitchFamily="34" charset="0"/>
                </a:rPr>
                <a:t>The presented and selected papers will be published in :</a:t>
              </a:r>
            </a:p>
            <a:p>
              <a:pPr algn="just" fontAlgn="base">
                <a:spcAft>
                  <a:spcPts val="600"/>
                </a:spcAft>
              </a:pPr>
              <a:r>
                <a:rPr lang="en-US" sz="1600" dirty="0">
                  <a:latin typeface="Arial" panose="020B0604020202020204" pitchFamily="34" charset="0"/>
                  <a:cs typeface="Arial" panose="020B0604020202020204" pitchFamily="34" charset="0"/>
                </a:rPr>
                <a:t>"International Journal of Mechanics and Energy (IJME)</a:t>
              </a:r>
              <a:r>
                <a:rPr lang="en-US" sz="1600" dirty="0">
                  <a:latin typeface="Arial" panose="020B0604020202020204" pitchFamily="34" charset="0"/>
                  <a:cs typeface="Arial" panose="020B0604020202020204" pitchFamily="34" charset="0"/>
                  <a:hlinkClick r:id="rId6"/>
                </a:rPr>
                <a:t>“https://ijme.aicme.net</a:t>
              </a:r>
              <a:endParaRPr lang="en-US" sz="1600" dirty="0">
                <a:latin typeface="Arial" panose="020B0604020202020204" pitchFamily="34" charset="0"/>
                <a:cs typeface="Arial" panose="020B0604020202020204" pitchFamily="34" charset="0"/>
              </a:endParaRPr>
            </a:p>
          </p:txBody>
        </p:sp>
      </p:grpSp>
      <p:grpSp>
        <p:nvGrpSpPr>
          <p:cNvPr id="39" name="Groupe 38"/>
          <p:cNvGrpSpPr/>
          <p:nvPr/>
        </p:nvGrpSpPr>
        <p:grpSpPr>
          <a:xfrm>
            <a:off x="7667909" y="4494388"/>
            <a:ext cx="7105975" cy="13601782"/>
            <a:chOff x="564593" y="5720663"/>
            <a:chExt cx="9290508" cy="14262070"/>
          </a:xfrm>
        </p:grpSpPr>
        <p:sp>
          <p:nvSpPr>
            <p:cNvPr id="40" name="Arrondir un rectangle avec un coin du même côté 39"/>
            <p:cNvSpPr/>
            <p:nvPr/>
          </p:nvSpPr>
          <p:spPr>
            <a:xfrm>
              <a:off x="564593" y="5720663"/>
              <a:ext cx="9288000" cy="422887"/>
            </a:xfrm>
            <a:prstGeom prst="round2SameRect">
              <a:avLst>
                <a:gd name="adj1" fmla="val 24730"/>
                <a:gd name="adj2" fmla="val 0"/>
              </a:avLst>
            </a:prstGeom>
            <a:ln>
              <a:solidFill>
                <a:srgbClr val="161B8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Title 4</a:t>
              </a:r>
              <a:endParaRPr lang="en-US" sz="2400" b="1" dirty="0">
                <a:solidFill>
                  <a:schemeClr val="bg1"/>
                </a:solidFill>
                <a:latin typeface="Arial" panose="020B0604020202020204" pitchFamily="34" charset="0"/>
                <a:cs typeface="Arial" panose="020B0604020202020204" pitchFamily="34" charset="0"/>
              </a:endParaRPr>
            </a:p>
          </p:txBody>
        </p:sp>
        <p:sp>
          <p:nvSpPr>
            <p:cNvPr id="41" name="ZoneTexte 40"/>
            <p:cNvSpPr txBox="1"/>
            <p:nvPr/>
          </p:nvSpPr>
          <p:spPr>
            <a:xfrm>
              <a:off x="568162" y="6176886"/>
              <a:ext cx="9286939" cy="13805847"/>
            </a:xfrm>
            <a:prstGeom prst="rect">
              <a:avLst/>
            </a:prstGeom>
            <a:noFill/>
            <a:ln>
              <a:solidFill>
                <a:srgbClr val="161B86"/>
              </a:solidFill>
            </a:ln>
          </p:spPr>
          <p:txBody>
            <a:bodyPr wrap="square" rtlCol="0">
              <a:spAutoFit/>
            </a:bodyPr>
            <a:lstStyle/>
            <a:p>
              <a:pPr algn="just" defTabSz="69868">
                <a:lnSpc>
                  <a:spcPct val="110000"/>
                </a:lnSpc>
                <a:spcBef>
                  <a:spcPts val="257"/>
                </a:spcBef>
                <a:defRPr/>
              </a:pPr>
              <a:r>
                <a:rPr lang="en-GB" sz="1600" dirty="0">
                  <a:latin typeface="Arial" pitchFamily="34" charset="0"/>
                  <a:cs typeface="Arial" pitchFamily="34" charset="0"/>
                </a:rPr>
                <a:t>The subject areas include, but are not limited to the following fields: </a:t>
              </a:r>
            </a:p>
            <a:p>
              <a:r>
                <a:rPr lang="en-US" sz="1600" b="1" dirty="0">
                  <a:solidFill>
                    <a:srgbClr val="C00000"/>
                  </a:solidFill>
                  <a:latin typeface="Arial" panose="020B0604020202020204" pitchFamily="34" charset="0"/>
                  <a:cs typeface="Arial" panose="020B0604020202020204" pitchFamily="34" charset="0"/>
                </a:rPr>
                <a:t>Advanced Mechanics</a:t>
              </a:r>
              <a:endParaRPr lang="fr-FR" sz="1600" b="1" dirty="0">
                <a:solidFill>
                  <a:srgbClr val="C00000"/>
                </a:solidFill>
                <a:latin typeface="Arial" panose="020B0604020202020204" pitchFamily="34" charset="0"/>
                <a:cs typeface="Arial" panose="020B0604020202020204" pitchFamily="34" charset="0"/>
              </a:endParaRPr>
            </a:p>
            <a:p>
              <a:pPr lvl="0"/>
              <a:r>
                <a:rPr lang="en-US" sz="1600" dirty="0"/>
                <a:t>Computational Mechanics</a:t>
              </a:r>
              <a:endParaRPr lang="fr-FR" sz="1600" dirty="0"/>
            </a:p>
            <a:p>
              <a:pPr lvl="0"/>
              <a:r>
                <a:rPr lang="en-US" sz="1600" dirty="0"/>
                <a:t>Vibration, Acoustics &amp; Control</a:t>
              </a:r>
              <a:endParaRPr lang="fr-FR" sz="1600" dirty="0"/>
            </a:p>
            <a:p>
              <a:pPr lvl="0"/>
              <a:r>
                <a:rPr lang="en-US" sz="1600" dirty="0"/>
                <a:t>Mechatronics and Robotics</a:t>
              </a:r>
              <a:endParaRPr lang="fr-FR" sz="1600" dirty="0"/>
            </a:p>
            <a:p>
              <a:pPr lvl="0"/>
              <a:r>
                <a:rPr lang="en-US" sz="1600" dirty="0"/>
                <a:t>Machine Design &amp; Innovation</a:t>
              </a:r>
              <a:endParaRPr lang="fr-FR" sz="1600" dirty="0"/>
            </a:p>
            <a:p>
              <a:pPr lvl="0"/>
              <a:r>
                <a:rPr lang="en-US" sz="1600" dirty="0"/>
                <a:t>Biomechanics</a:t>
              </a:r>
              <a:endParaRPr lang="fr-FR" sz="1600" dirty="0"/>
            </a:p>
            <a:p>
              <a:r>
                <a:rPr lang="en-US" sz="1600" dirty="0"/>
                <a:t>Field Measurements &amp; Experimental Mechanics</a:t>
              </a:r>
            </a:p>
            <a:p>
              <a:r>
                <a:rPr lang="en-US" sz="1600" b="1" dirty="0">
                  <a:solidFill>
                    <a:srgbClr val="C00000"/>
                  </a:solidFill>
                  <a:latin typeface="Arial" panose="020B0604020202020204" pitchFamily="34" charset="0"/>
                  <a:cs typeface="Arial" panose="020B0604020202020204" pitchFamily="34" charset="0"/>
                </a:rPr>
                <a:t>Energy and Smart Engineering</a:t>
              </a:r>
              <a:endParaRPr lang="fr-FR" sz="1600" b="1" dirty="0">
                <a:solidFill>
                  <a:srgbClr val="C00000"/>
                </a:solidFill>
                <a:latin typeface="Arial" panose="020B0604020202020204" pitchFamily="34" charset="0"/>
                <a:cs typeface="Arial" panose="020B0604020202020204" pitchFamily="34" charset="0"/>
              </a:endParaRPr>
            </a:p>
            <a:p>
              <a:pPr lvl="0"/>
              <a:r>
                <a:rPr lang="en-US" sz="1600" dirty="0"/>
                <a:t>Advanced Energy Technologies</a:t>
              </a:r>
              <a:endParaRPr lang="fr-FR" sz="1600" dirty="0"/>
            </a:p>
            <a:p>
              <a:pPr lvl="0"/>
              <a:r>
                <a:rPr lang="en-US" sz="1600" dirty="0"/>
                <a:t>Renewable Energy</a:t>
              </a:r>
              <a:endParaRPr lang="fr-FR" sz="1600" dirty="0"/>
            </a:p>
            <a:p>
              <a:pPr lvl="0"/>
              <a:r>
                <a:rPr lang="en-US" sz="1600" dirty="0"/>
                <a:t>Energy Harvesting and Storage Technologies</a:t>
              </a:r>
              <a:endParaRPr lang="fr-FR" sz="1600" dirty="0"/>
            </a:p>
            <a:p>
              <a:pPr lvl="0"/>
              <a:r>
                <a:rPr lang="en-US" sz="1600" dirty="0"/>
                <a:t>Energy and Thermomechanical Processes</a:t>
              </a:r>
              <a:endParaRPr lang="fr-FR" sz="1600" dirty="0"/>
            </a:p>
            <a:p>
              <a:pPr lvl="0"/>
              <a:r>
                <a:rPr lang="en-US" sz="1600" dirty="0"/>
                <a:t>Energy Management and Energy Efficiency</a:t>
              </a:r>
              <a:endParaRPr lang="fr-FR" sz="1600" dirty="0"/>
            </a:p>
            <a:p>
              <a:pPr lvl="0"/>
              <a:r>
                <a:rPr lang="en-US" sz="1600" dirty="0"/>
                <a:t>Energy Conversion Engineering </a:t>
              </a:r>
              <a:endParaRPr lang="fr-FR" sz="1600" dirty="0"/>
            </a:p>
            <a:p>
              <a:r>
                <a:rPr lang="en-US" sz="1600" dirty="0"/>
                <a:t>Sustainable Energy Systems &amp; Policies</a:t>
              </a:r>
            </a:p>
            <a:p>
              <a:r>
                <a:rPr lang="en-US" sz="1600" b="1" dirty="0">
                  <a:solidFill>
                    <a:srgbClr val="C00000"/>
                  </a:solidFill>
                  <a:latin typeface="Arial" panose="020B0604020202020204" pitchFamily="34" charset="0"/>
                  <a:cs typeface="Arial" panose="020B0604020202020204" pitchFamily="34" charset="0"/>
                </a:rPr>
                <a:t>Innovative Materials</a:t>
              </a:r>
              <a:endParaRPr lang="fr-FR" sz="1600" b="1" dirty="0">
                <a:solidFill>
                  <a:srgbClr val="C00000"/>
                </a:solidFill>
                <a:latin typeface="Arial" panose="020B0604020202020204" pitchFamily="34" charset="0"/>
                <a:cs typeface="Arial" panose="020B0604020202020204" pitchFamily="34" charset="0"/>
              </a:endParaRPr>
            </a:p>
            <a:p>
              <a:pPr lvl="0"/>
              <a:r>
                <a:rPr lang="en-US" sz="1600" dirty="0"/>
                <a:t>Materials Modeling and Characterization</a:t>
              </a:r>
              <a:endParaRPr lang="fr-FR" sz="1600" dirty="0"/>
            </a:p>
            <a:p>
              <a:pPr lvl="0"/>
              <a:r>
                <a:rPr lang="en-US" sz="1600" dirty="0"/>
                <a:t>Polymers, Ceramics &amp; Composite Materials</a:t>
              </a:r>
              <a:endParaRPr lang="fr-FR" sz="1600" dirty="0"/>
            </a:p>
            <a:p>
              <a:pPr lvl="0"/>
              <a:r>
                <a:rPr lang="en-US" sz="1600" dirty="0"/>
                <a:t>Tribology, Coatings and Surface Engineering</a:t>
              </a:r>
              <a:endParaRPr lang="fr-FR" sz="1600" dirty="0"/>
            </a:p>
            <a:p>
              <a:pPr lvl="0"/>
              <a:r>
                <a:rPr lang="en-US" sz="1600" dirty="0"/>
                <a:t>Metallurgy and Heat Treatment</a:t>
              </a:r>
              <a:endParaRPr lang="fr-FR" sz="1600" dirty="0"/>
            </a:p>
            <a:p>
              <a:pPr lvl="0"/>
              <a:r>
                <a:rPr lang="en-US" sz="1600" dirty="0"/>
                <a:t>Nanomaterials, FGM &amp; Smart materials </a:t>
              </a:r>
              <a:endParaRPr lang="fr-FR" sz="1600" dirty="0"/>
            </a:p>
            <a:p>
              <a:pPr lvl="0"/>
              <a:r>
                <a:rPr lang="en-US" sz="1600" dirty="0"/>
                <a:t>Materials for Advanced Energy &amp; Sustainability</a:t>
              </a:r>
              <a:endParaRPr lang="fr-FR" sz="1600" dirty="0"/>
            </a:p>
            <a:p>
              <a:r>
                <a:rPr lang="en-US" sz="1600" dirty="0"/>
                <a:t>Biomaterials and Green Building Materials</a:t>
              </a:r>
            </a:p>
            <a:p>
              <a:r>
                <a:rPr lang="en-US" sz="1600" b="1" dirty="0">
                  <a:solidFill>
                    <a:srgbClr val="C00000"/>
                  </a:solidFill>
                  <a:latin typeface="Arial" panose="020B0604020202020204" pitchFamily="34" charset="0"/>
                  <a:cs typeface="Arial" panose="020B0604020202020204" pitchFamily="34" charset="0"/>
                </a:rPr>
                <a:t>Fluids &amp; Structure</a:t>
              </a:r>
              <a:endParaRPr lang="fr-FR" sz="1600" b="1" dirty="0">
                <a:solidFill>
                  <a:srgbClr val="C00000"/>
                </a:solidFill>
                <a:latin typeface="Arial" panose="020B0604020202020204" pitchFamily="34" charset="0"/>
                <a:cs typeface="Arial" panose="020B0604020202020204" pitchFamily="34" charset="0"/>
              </a:endParaRPr>
            </a:p>
            <a:p>
              <a:pPr lvl="0"/>
              <a:r>
                <a:rPr lang="en-US" sz="1600" dirty="0"/>
                <a:t>Fluid and Structure Interaction </a:t>
              </a:r>
              <a:endParaRPr lang="fr-FR" sz="1600" dirty="0"/>
            </a:p>
            <a:p>
              <a:pPr lvl="0"/>
              <a:r>
                <a:rPr lang="en-US" sz="1600" dirty="0"/>
                <a:t>Heat and Mass Transfer</a:t>
              </a:r>
              <a:endParaRPr lang="fr-FR" sz="1600" dirty="0"/>
            </a:p>
            <a:p>
              <a:pPr lvl="0"/>
              <a:r>
                <a:rPr lang="en-US" sz="1600" dirty="0"/>
                <a:t>Computational Fluid &amp; Structure Dynamics</a:t>
              </a:r>
              <a:endParaRPr lang="fr-FR" sz="1600" dirty="0"/>
            </a:p>
            <a:p>
              <a:pPr lvl="0"/>
              <a:r>
                <a:rPr lang="en-US" sz="1600" dirty="0"/>
                <a:t>Thermal Energy Storage &amp; Transfer</a:t>
              </a:r>
              <a:endParaRPr lang="fr-FR" sz="1600" dirty="0"/>
            </a:p>
            <a:p>
              <a:r>
                <a:rPr lang="en-US" sz="1600" dirty="0"/>
                <a:t>Industrial Ventilation &amp; Air Conditioning</a:t>
              </a:r>
            </a:p>
            <a:p>
              <a:r>
                <a:rPr lang="en-US" sz="1600" b="1" dirty="0">
                  <a:solidFill>
                    <a:srgbClr val="C00000"/>
                  </a:solidFill>
                  <a:latin typeface="Arial" panose="020B0604020202020204" pitchFamily="34" charset="0"/>
                  <a:cs typeface="Arial" panose="020B0604020202020204" pitchFamily="34" charset="0"/>
                </a:rPr>
                <a:t>Technologies, Product and Management</a:t>
              </a:r>
              <a:endParaRPr lang="fr-FR" sz="1600" b="1" dirty="0">
                <a:solidFill>
                  <a:srgbClr val="C00000"/>
                </a:solidFill>
                <a:latin typeface="Arial" panose="020B0604020202020204" pitchFamily="34" charset="0"/>
                <a:cs typeface="Arial" panose="020B0604020202020204" pitchFamily="34" charset="0"/>
              </a:endParaRPr>
            </a:p>
            <a:p>
              <a:pPr lvl="0"/>
              <a:r>
                <a:rPr lang="en-US" sz="1600" dirty="0"/>
                <a:t>Manufacturing Process and Systems</a:t>
              </a:r>
              <a:endParaRPr lang="fr-FR" sz="1600" dirty="0"/>
            </a:p>
            <a:p>
              <a:pPr lvl="0"/>
              <a:r>
                <a:rPr lang="en-US" sz="1600" dirty="0"/>
                <a:t>Advances in Additive Manufacturing </a:t>
              </a:r>
              <a:endParaRPr lang="fr-FR" sz="1600" dirty="0"/>
            </a:p>
            <a:p>
              <a:pPr lvl="0"/>
              <a:r>
                <a:rPr lang="en-US" sz="1600" dirty="0"/>
                <a:t>Integrated Design &amp; Advanced Metrology </a:t>
              </a:r>
              <a:endParaRPr lang="fr-FR" sz="1600" dirty="0"/>
            </a:p>
            <a:p>
              <a:pPr lvl="0"/>
              <a:r>
                <a:rPr lang="en-US" sz="1600" dirty="0"/>
                <a:t>Product Management</a:t>
              </a:r>
              <a:endParaRPr lang="fr-FR" sz="1600" dirty="0"/>
            </a:p>
            <a:p>
              <a:r>
                <a:rPr lang="en-US" sz="1600" dirty="0"/>
                <a:t>Quality &amp; Reliability</a:t>
              </a:r>
            </a:p>
            <a:p>
              <a:r>
                <a:rPr lang="en-US" sz="1600" b="1" dirty="0">
                  <a:solidFill>
                    <a:srgbClr val="C00000"/>
                  </a:solidFill>
                  <a:latin typeface="Arial" panose="020B0604020202020204" pitchFamily="34" charset="0"/>
                  <a:cs typeface="Arial" panose="020B0604020202020204" pitchFamily="34" charset="0"/>
                </a:rPr>
                <a:t>Applied Physics</a:t>
              </a:r>
              <a:endParaRPr lang="fr-FR" sz="1600" b="1" dirty="0">
                <a:solidFill>
                  <a:srgbClr val="C00000"/>
                </a:solidFill>
                <a:latin typeface="Arial" panose="020B0604020202020204" pitchFamily="34" charset="0"/>
                <a:cs typeface="Arial" panose="020B0604020202020204" pitchFamily="34" charset="0"/>
              </a:endParaRPr>
            </a:p>
            <a:p>
              <a:pPr lvl="0"/>
              <a:r>
                <a:rPr lang="en-US" sz="1600" dirty="0"/>
                <a:t>Physical characterization</a:t>
              </a:r>
              <a:endParaRPr lang="fr-FR" sz="1600" dirty="0"/>
            </a:p>
            <a:p>
              <a:pPr lvl="0"/>
              <a:r>
                <a:rPr lang="en-US" sz="1600" dirty="0"/>
                <a:t>Material Physics</a:t>
              </a:r>
              <a:endParaRPr lang="fr-FR" sz="1600" dirty="0"/>
            </a:p>
            <a:p>
              <a:pPr lvl="0"/>
              <a:r>
                <a:rPr lang="en-US" sz="1600" dirty="0"/>
                <a:t>Computational Physics</a:t>
              </a:r>
              <a:endParaRPr lang="fr-FR" sz="1600" dirty="0"/>
            </a:p>
            <a:p>
              <a:pPr lvl="0"/>
              <a:r>
                <a:rPr lang="en-US" sz="1600" dirty="0"/>
                <a:t>Mathematical Physics</a:t>
              </a:r>
              <a:endParaRPr lang="fr-FR" sz="1600" dirty="0"/>
            </a:p>
            <a:p>
              <a:r>
                <a:rPr lang="en-US" sz="1600" dirty="0"/>
                <a:t>Nanoscience and Nanotechnology</a:t>
              </a:r>
            </a:p>
            <a:p>
              <a:r>
                <a:rPr lang="en-US" sz="1600" b="1" dirty="0">
                  <a:solidFill>
                    <a:srgbClr val="C00000"/>
                  </a:solidFill>
                  <a:latin typeface="Arial" panose="020B0604020202020204" pitchFamily="34" charset="0"/>
                  <a:cs typeface="Arial" panose="020B0604020202020204" pitchFamily="34" charset="0"/>
                </a:rPr>
                <a:t>Artificial Intelligence</a:t>
              </a:r>
              <a:endParaRPr lang="fr-FR" sz="1600" b="1" dirty="0">
                <a:solidFill>
                  <a:srgbClr val="C00000"/>
                </a:solidFill>
                <a:latin typeface="Arial" panose="020B0604020202020204" pitchFamily="34" charset="0"/>
                <a:cs typeface="Arial" panose="020B0604020202020204" pitchFamily="34" charset="0"/>
              </a:endParaRPr>
            </a:p>
            <a:p>
              <a:pPr lvl="0"/>
              <a:r>
                <a:rPr lang="en-US" sz="1600" dirty="0"/>
                <a:t>Machine Learning in Mechanical &amp; Energy Applications</a:t>
              </a:r>
              <a:endParaRPr lang="fr-FR" sz="1600" dirty="0"/>
            </a:p>
            <a:p>
              <a:pPr lvl="0"/>
              <a:r>
                <a:rPr lang="en-US" sz="1600" dirty="0"/>
                <a:t>AI in Industrial Applications</a:t>
              </a:r>
              <a:endParaRPr lang="fr-FR" sz="1600" dirty="0"/>
            </a:p>
            <a:p>
              <a:pPr lvl="0"/>
              <a:r>
                <a:rPr lang="en-US" sz="1600" dirty="0"/>
                <a:t>AI Applications for Industry 4.0</a:t>
              </a:r>
              <a:endParaRPr lang="fr-FR" sz="1600" dirty="0"/>
            </a:p>
            <a:p>
              <a:r>
                <a:rPr lang="en-US" sz="1600" dirty="0"/>
                <a:t>Intelligent Systems for IoT, Communication &amp; Security</a:t>
              </a:r>
            </a:p>
            <a:p>
              <a:r>
                <a:rPr lang="en-US" sz="1600" b="1" dirty="0">
                  <a:solidFill>
                    <a:srgbClr val="C00000"/>
                  </a:solidFill>
                  <a:latin typeface="Arial" panose="020B0604020202020204" pitchFamily="34" charset="0"/>
                  <a:cs typeface="Arial" panose="020B0604020202020204" pitchFamily="34" charset="0"/>
                </a:rPr>
                <a:t>IoT for Mechanical and Energy Systems</a:t>
              </a:r>
            </a:p>
            <a:p>
              <a:r>
                <a:rPr lang="en-US" sz="1600" dirty="0"/>
                <a:t>Energy Monitoring and Optimization</a:t>
              </a:r>
            </a:p>
            <a:p>
              <a:r>
                <a:rPr lang="en-US" sz="1600" dirty="0"/>
                <a:t>Smart Grid Integration</a:t>
              </a:r>
            </a:p>
            <a:p>
              <a:r>
                <a:rPr lang="en-US" sz="1600" dirty="0"/>
                <a:t>Energy Efficiency in Mechanical Systems</a:t>
              </a:r>
            </a:p>
            <a:p>
              <a:r>
                <a:rPr lang="en-US" sz="1600" dirty="0"/>
                <a:t>Smart Manufacturing / Industry 4.0</a:t>
              </a:r>
            </a:p>
            <a:p>
              <a:r>
                <a:rPr lang="en-US" sz="1600" dirty="0"/>
                <a:t>Predictive Maintenance</a:t>
              </a:r>
              <a:endParaRPr lang="fr-FR" sz="1600" dirty="0"/>
            </a:p>
          </p:txBody>
        </p:sp>
      </p:grpSp>
      <p:grpSp>
        <p:nvGrpSpPr>
          <p:cNvPr id="29" name="Groupe 28"/>
          <p:cNvGrpSpPr/>
          <p:nvPr/>
        </p:nvGrpSpPr>
        <p:grpSpPr>
          <a:xfrm>
            <a:off x="358875" y="15188942"/>
            <a:ext cx="7152055" cy="2894122"/>
            <a:chOff x="584656" y="5742438"/>
            <a:chExt cx="9288000" cy="3608309"/>
          </a:xfrm>
        </p:grpSpPr>
        <p:sp>
          <p:nvSpPr>
            <p:cNvPr id="30" name="Arrondir un rectangle avec un coin du même côté 29"/>
            <p:cNvSpPr/>
            <p:nvPr/>
          </p:nvSpPr>
          <p:spPr>
            <a:xfrm>
              <a:off x="584656" y="5742438"/>
              <a:ext cx="9288000" cy="436755"/>
            </a:xfrm>
            <a:prstGeom prst="round2SameRect">
              <a:avLst>
                <a:gd name="adj1" fmla="val 24730"/>
                <a:gd name="adj2" fmla="val 0"/>
              </a:avLst>
            </a:prstGeom>
            <a:ln>
              <a:solidFill>
                <a:srgbClr val="161B8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Title 2</a:t>
              </a:r>
              <a:endParaRPr lang="en-US" sz="2400" b="1" dirty="0">
                <a:solidFill>
                  <a:schemeClr val="bg1"/>
                </a:solidFill>
                <a:latin typeface="Arial" panose="020B0604020202020204" pitchFamily="34" charset="0"/>
                <a:cs typeface="Arial" panose="020B0604020202020204" pitchFamily="34" charset="0"/>
              </a:endParaRPr>
            </a:p>
          </p:txBody>
        </p:sp>
        <p:sp>
          <p:nvSpPr>
            <p:cNvPr id="31" name="ZoneTexte 30"/>
            <p:cNvSpPr txBox="1"/>
            <p:nvPr/>
          </p:nvSpPr>
          <p:spPr>
            <a:xfrm>
              <a:off x="585716" y="6240639"/>
              <a:ext cx="9286940" cy="3110108"/>
            </a:xfrm>
            <a:prstGeom prst="rect">
              <a:avLst/>
            </a:prstGeom>
            <a:noFill/>
            <a:ln>
              <a:solidFill>
                <a:srgbClr val="161B86"/>
              </a:solidFill>
            </a:ln>
          </p:spPr>
          <p:txBody>
            <a:bodyPr wrap="square" rtlCol="0">
              <a:spAutoFit/>
            </a:bodyPr>
            <a:lstStyle/>
            <a:p>
              <a:pPr algn="just" defTabSz="69868">
                <a:lnSpc>
                  <a:spcPct val="110000"/>
                </a:lnSpc>
                <a:spcBef>
                  <a:spcPts val="257"/>
                </a:spcBef>
                <a:defRPr/>
              </a:pPr>
              <a:r>
                <a:rPr lang="en-US" sz="1600" b="1" dirty="0">
                  <a:solidFill>
                    <a:srgbClr val="C00000"/>
                  </a:solidFill>
                  <a:latin typeface="Arial" panose="020B0604020202020204" pitchFamily="34" charset="0"/>
                  <a:cs typeface="Arial" panose="020B0604020202020204" pitchFamily="34" charset="0"/>
                </a:rPr>
                <a:t>ICME’2025</a:t>
              </a:r>
              <a:r>
                <a:rPr lang="en-US" sz="1600" dirty="0">
                  <a:latin typeface="Arial" pitchFamily="34" charset="0"/>
                  <a:cs typeface="Arial" pitchFamily="34" charset="0"/>
                </a:rPr>
                <a:t> is the tenth edition of the International Conference on Mechanics and Energy. The main objective of this conference is to bring together academics, researchers and industry on different themes to discuss new scientific advances and technological innovations in several fields around mechanics and energy.</a:t>
              </a:r>
            </a:p>
            <a:p>
              <a:pPr algn="just" defTabSz="69868">
                <a:lnSpc>
                  <a:spcPct val="110000"/>
                </a:lnSpc>
                <a:spcBef>
                  <a:spcPts val="257"/>
                </a:spcBef>
                <a:defRPr/>
              </a:pPr>
              <a:endParaRPr lang="en-US" sz="1600" dirty="0">
                <a:latin typeface="Arial" pitchFamily="34" charset="0"/>
                <a:cs typeface="Arial" pitchFamily="34" charset="0"/>
              </a:endParaRPr>
            </a:p>
            <a:p>
              <a:pPr algn="just"/>
              <a:r>
                <a:rPr lang="en-US" sz="1600" dirty="0">
                  <a:latin typeface="Arial" pitchFamily="34" charset="0"/>
                  <a:cs typeface="Arial" pitchFamily="34" charset="0"/>
                </a:rPr>
                <a:t>You are welcome to submit your unpublished papers to our conference </a:t>
              </a:r>
              <a:r>
                <a:rPr lang="en-US" sz="1600" dirty="0">
                  <a:solidFill>
                    <a:srgbClr val="C00000"/>
                  </a:solidFill>
                  <a:latin typeface="Arial" pitchFamily="34" charset="0"/>
                  <a:cs typeface="Arial" pitchFamily="34" charset="0"/>
                </a:rPr>
                <a:t>ICME’2025 </a:t>
              </a:r>
              <a:r>
                <a:rPr lang="en-US" sz="1600" dirty="0">
                  <a:latin typeface="Arial" pitchFamily="34" charset="0"/>
                  <a:cs typeface="Arial" pitchFamily="34" charset="0"/>
                </a:rPr>
                <a:t>through </a:t>
              </a:r>
              <a:r>
                <a:rPr lang="fr-FR" sz="1600" dirty="0" err="1">
                  <a:latin typeface="Arial" pitchFamily="34" charset="0"/>
                  <a:cs typeface="Arial" pitchFamily="34" charset="0"/>
                </a:rPr>
                <a:t>paper</a:t>
              </a:r>
              <a:r>
                <a:rPr lang="fr-FR" sz="1600" dirty="0">
                  <a:latin typeface="Arial" pitchFamily="34" charset="0"/>
                  <a:cs typeface="Arial" pitchFamily="34" charset="0"/>
                </a:rPr>
                <a:t> </a:t>
              </a:r>
              <a:r>
                <a:rPr lang="fr-FR" sz="1600" dirty="0" err="1">
                  <a:latin typeface="Arial" pitchFamily="34" charset="0"/>
                  <a:cs typeface="Arial" pitchFamily="34" charset="0"/>
                </a:rPr>
                <a:t>submission</a:t>
              </a:r>
              <a:r>
                <a:rPr lang="fr-FR" sz="1600" dirty="0">
                  <a:latin typeface="Arial" pitchFamily="34" charset="0"/>
                  <a:cs typeface="Arial" pitchFamily="34" charset="0"/>
                </a:rPr>
                <a:t> system:</a:t>
              </a:r>
            </a:p>
            <a:p>
              <a:pPr algn="just"/>
              <a:r>
                <a:rPr lang="fr-FR" sz="1600" dirty="0">
                  <a:solidFill>
                    <a:srgbClr val="C00000"/>
                  </a:solidFill>
                  <a:latin typeface="Arial" pitchFamily="34" charset="0"/>
                  <a:cs typeface="Arial" pitchFamily="34" charset="0"/>
                  <a:hlinkClick r:id="rId7"/>
                </a:rPr>
                <a:t>http://www.icme.aicme.net</a:t>
              </a:r>
              <a:endParaRPr lang="fr-FR" sz="1600" dirty="0">
                <a:solidFill>
                  <a:srgbClr val="C00000"/>
                </a:solidFill>
                <a:latin typeface="Arial" pitchFamily="34" charset="0"/>
                <a:cs typeface="Arial" pitchFamily="34" charset="0"/>
              </a:endParaRPr>
            </a:p>
          </p:txBody>
        </p:sp>
      </p:gr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4839</TotalTime>
  <Words>649</Words>
  <Application>Microsoft Office PowerPoint</Application>
  <PresentationFormat>Personnalisé</PresentationFormat>
  <Paragraphs>114</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Arial Rounded MT Bold</vt:lpstr>
      <vt:lpstr>Calibri</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Zghal wissem</dc:creator>
  <cp:lastModifiedBy>Wissem ZGHAL</cp:lastModifiedBy>
  <cp:revision>202</cp:revision>
  <dcterms:created xsi:type="dcterms:W3CDTF">2010-12-23T10:24:19Z</dcterms:created>
  <dcterms:modified xsi:type="dcterms:W3CDTF">2025-08-05T15:22:30Z</dcterms:modified>
</cp:coreProperties>
</file>