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15119350" cy="21599525"/>
  <p:notesSz cx="7104063" cy="10234613"/>
  <p:defaultTextStyle>
    <a:defPPr>
      <a:defRPr lang="fr-FR"/>
    </a:defPPr>
    <a:lvl1pPr marL="0" algn="l" defTabSz="2097805" rtl="0" eaLnBrk="1" latinLnBrk="0" hangingPunct="1">
      <a:defRPr sz="4147" kern="1200">
        <a:solidFill>
          <a:schemeClr val="tx1"/>
        </a:solidFill>
        <a:latin typeface="+mn-lt"/>
        <a:ea typeface="+mn-ea"/>
        <a:cs typeface="+mn-cs"/>
      </a:defRPr>
    </a:lvl1pPr>
    <a:lvl2pPr marL="1048902" algn="l" defTabSz="2097805" rtl="0" eaLnBrk="1" latinLnBrk="0" hangingPunct="1">
      <a:defRPr sz="4147" kern="1200">
        <a:solidFill>
          <a:schemeClr val="tx1"/>
        </a:solidFill>
        <a:latin typeface="+mn-lt"/>
        <a:ea typeface="+mn-ea"/>
        <a:cs typeface="+mn-cs"/>
      </a:defRPr>
    </a:lvl2pPr>
    <a:lvl3pPr marL="2097805" algn="l" defTabSz="2097805" rtl="0" eaLnBrk="1" latinLnBrk="0" hangingPunct="1">
      <a:defRPr sz="4147" kern="1200">
        <a:solidFill>
          <a:schemeClr val="tx1"/>
        </a:solidFill>
        <a:latin typeface="+mn-lt"/>
        <a:ea typeface="+mn-ea"/>
        <a:cs typeface="+mn-cs"/>
      </a:defRPr>
    </a:lvl3pPr>
    <a:lvl4pPr marL="3146707" algn="l" defTabSz="2097805" rtl="0" eaLnBrk="1" latinLnBrk="0" hangingPunct="1">
      <a:defRPr sz="4147" kern="1200">
        <a:solidFill>
          <a:schemeClr val="tx1"/>
        </a:solidFill>
        <a:latin typeface="+mn-lt"/>
        <a:ea typeface="+mn-ea"/>
        <a:cs typeface="+mn-cs"/>
      </a:defRPr>
    </a:lvl4pPr>
    <a:lvl5pPr marL="4195610" algn="l" defTabSz="2097805" rtl="0" eaLnBrk="1" latinLnBrk="0" hangingPunct="1">
      <a:defRPr sz="4147" kern="1200">
        <a:solidFill>
          <a:schemeClr val="tx1"/>
        </a:solidFill>
        <a:latin typeface="+mn-lt"/>
        <a:ea typeface="+mn-ea"/>
        <a:cs typeface="+mn-cs"/>
      </a:defRPr>
    </a:lvl5pPr>
    <a:lvl6pPr marL="5244512" algn="l" defTabSz="2097805" rtl="0" eaLnBrk="1" latinLnBrk="0" hangingPunct="1">
      <a:defRPr sz="4147" kern="1200">
        <a:solidFill>
          <a:schemeClr val="tx1"/>
        </a:solidFill>
        <a:latin typeface="+mn-lt"/>
        <a:ea typeface="+mn-ea"/>
        <a:cs typeface="+mn-cs"/>
      </a:defRPr>
    </a:lvl6pPr>
    <a:lvl7pPr marL="6293415" algn="l" defTabSz="2097805" rtl="0" eaLnBrk="1" latinLnBrk="0" hangingPunct="1">
      <a:defRPr sz="4147" kern="1200">
        <a:solidFill>
          <a:schemeClr val="tx1"/>
        </a:solidFill>
        <a:latin typeface="+mn-lt"/>
        <a:ea typeface="+mn-ea"/>
        <a:cs typeface="+mn-cs"/>
      </a:defRPr>
    </a:lvl7pPr>
    <a:lvl8pPr marL="7342317" algn="l" defTabSz="2097805" rtl="0" eaLnBrk="1" latinLnBrk="0" hangingPunct="1">
      <a:defRPr sz="4147" kern="1200">
        <a:solidFill>
          <a:schemeClr val="tx1"/>
        </a:solidFill>
        <a:latin typeface="+mn-lt"/>
        <a:ea typeface="+mn-ea"/>
        <a:cs typeface="+mn-cs"/>
      </a:defRPr>
    </a:lvl8pPr>
    <a:lvl9pPr marL="8391219" algn="l" defTabSz="2097805" rtl="0" eaLnBrk="1" latinLnBrk="0" hangingPunct="1">
      <a:defRPr sz="414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03"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1B86"/>
    <a:srgbClr val="1A209E"/>
    <a:srgbClr val="D7E5F5"/>
    <a:srgbClr val="B5CEED"/>
    <a:srgbClr val="A0C1E8"/>
    <a:srgbClr val="CFC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38" autoAdjust="0"/>
  </p:normalViewPr>
  <p:slideViewPr>
    <p:cSldViewPr>
      <p:cViewPr>
        <p:scale>
          <a:sx n="75" d="100"/>
          <a:sy n="75" d="100"/>
        </p:scale>
        <p:origin x="432" y="-5748"/>
      </p:cViewPr>
      <p:guideLst>
        <p:guide orient="horz" pos="6803"/>
        <p:guide pos="476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grpSp>
        <p:nvGrpSpPr>
          <p:cNvPr id="40" name="Groupe 39"/>
          <p:cNvGrpSpPr/>
          <p:nvPr userDrawn="1"/>
        </p:nvGrpSpPr>
        <p:grpSpPr>
          <a:xfrm>
            <a:off x="216909" y="144145"/>
            <a:ext cx="14685533" cy="21011545"/>
            <a:chOff x="361575" y="389041"/>
            <a:chExt cx="24480000" cy="34224106"/>
          </a:xfrm>
        </p:grpSpPr>
        <p:sp>
          <p:nvSpPr>
            <p:cNvPr id="41" name="Rectangle à coins arrondis 40"/>
            <p:cNvSpPr/>
            <p:nvPr/>
          </p:nvSpPr>
          <p:spPr>
            <a:xfrm>
              <a:off x="361575" y="1429110"/>
              <a:ext cx="24480000" cy="33184037"/>
            </a:xfrm>
            <a:prstGeom prst="roundRect">
              <a:avLst>
                <a:gd name="adj" fmla="val 2744"/>
              </a:avLst>
            </a:prstGeom>
            <a:noFill/>
            <a:ln w="76200" cmpd="thickThin">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764"/>
            </a:p>
          </p:txBody>
        </p:sp>
        <p:sp>
          <p:nvSpPr>
            <p:cNvPr id="42" name="Rectangle à coins arrondis 41"/>
            <p:cNvSpPr/>
            <p:nvPr/>
          </p:nvSpPr>
          <p:spPr>
            <a:xfrm>
              <a:off x="4766481" y="389041"/>
              <a:ext cx="15709745" cy="2082632"/>
            </a:xfrm>
            <a:prstGeom prst="roundRect">
              <a:avLst/>
            </a:prstGeom>
            <a:solidFill>
              <a:schemeClr val="bg1"/>
            </a:solidFill>
            <a:ln w="76200" cmpd="thickThin">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9868">
                <a:defRPr/>
              </a:pPr>
              <a:r>
                <a:rPr lang="en-US" sz="2000" b="1" dirty="0" smtClean="0">
                  <a:solidFill>
                    <a:srgbClr val="1A209E"/>
                  </a:solidFill>
                  <a:effectLst>
                    <a:outerShdw blurRad="38100" dist="38100" dir="2700000" algn="tl">
                      <a:srgbClr val="C0C0C0"/>
                    </a:outerShdw>
                  </a:effectLst>
                  <a:latin typeface="Arial Rounded MT Bold" pitchFamily="34" charset="0"/>
                </a:rPr>
                <a:t>The</a:t>
              </a:r>
              <a:r>
                <a:rPr lang="en-US" sz="2000" b="1" dirty="0" smtClean="0">
                  <a:solidFill>
                    <a:srgbClr val="0033CC"/>
                  </a:solidFill>
                  <a:effectLst>
                    <a:outerShdw blurRad="38100" dist="38100" dir="2700000" algn="tl">
                      <a:srgbClr val="C0C0C0"/>
                    </a:outerShdw>
                  </a:effectLst>
                  <a:latin typeface="Arial Rounded MT Bold" pitchFamily="34" charset="0"/>
                </a:rPr>
                <a:t> </a:t>
              </a:r>
              <a:r>
                <a:rPr lang="en-US" sz="2000" b="1" dirty="0" smtClean="0">
                  <a:solidFill>
                    <a:srgbClr val="C00000"/>
                  </a:solidFill>
                  <a:effectLst>
                    <a:outerShdw blurRad="38100" dist="38100" dir="2700000" algn="tl">
                      <a:srgbClr val="C0C0C0"/>
                    </a:outerShdw>
                  </a:effectLst>
                  <a:latin typeface="Arial Rounded MT Bold" pitchFamily="34" charset="0"/>
                </a:rPr>
                <a:t>8</a:t>
              </a:r>
              <a:r>
                <a:rPr lang="en-US" sz="2000" b="1" baseline="30000" dirty="0" smtClean="0">
                  <a:solidFill>
                    <a:srgbClr val="1A209E"/>
                  </a:solidFill>
                  <a:effectLst>
                    <a:outerShdw blurRad="38100" dist="38100" dir="2700000" algn="tl">
                      <a:srgbClr val="C0C0C0"/>
                    </a:outerShdw>
                  </a:effectLst>
                  <a:latin typeface="Arial Rounded MT Bold" pitchFamily="34" charset="0"/>
                </a:rPr>
                <a:t>th</a:t>
              </a:r>
              <a:r>
                <a:rPr lang="en-US" sz="2000" b="1" dirty="0" smtClean="0">
                  <a:solidFill>
                    <a:srgbClr val="0033CC"/>
                  </a:solidFill>
                  <a:effectLst>
                    <a:outerShdw blurRad="38100" dist="38100" dir="2700000" algn="tl">
                      <a:srgbClr val="C0C0C0"/>
                    </a:outerShdw>
                  </a:effectLst>
                  <a:latin typeface="Arial Rounded MT Bold" pitchFamily="34" charset="0"/>
                </a:rPr>
                <a:t> </a:t>
              </a:r>
              <a:r>
                <a:rPr lang="en-US" sz="2000" b="1" dirty="0" smtClean="0">
                  <a:solidFill>
                    <a:srgbClr val="C00000"/>
                  </a:solidFill>
                  <a:effectLst>
                    <a:outerShdw blurRad="38100" dist="38100" dir="2700000" algn="tl">
                      <a:srgbClr val="C0C0C0"/>
                    </a:outerShdw>
                  </a:effectLst>
                  <a:latin typeface="Arial Rounded MT Bold" pitchFamily="34" charset="0"/>
                </a:rPr>
                <a:t>I</a:t>
              </a:r>
              <a:r>
                <a:rPr lang="en-US" sz="2000" b="1" dirty="0" smtClean="0">
                  <a:solidFill>
                    <a:srgbClr val="1A209E"/>
                  </a:solidFill>
                  <a:effectLst>
                    <a:outerShdw blurRad="38100" dist="38100" dir="2700000" algn="tl">
                      <a:srgbClr val="C0C0C0"/>
                    </a:outerShdw>
                  </a:effectLst>
                  <a:latin typeface="Arial Rounded MT Bold" pitchFamily="34" charset="0"/>
                </a:rPr>
                <a:t>nternational</a:t>
              </a:r>
              <a:r>
                <a:rPr lang="en-US" sz="2000" b="1" dirty="0" smtClean="0">
                  <a:solidFill>
                    <a:srgbClr val="0070C0"/>
                  </a:solidFill>
                  <a:effectLst>
                    <a:outerShdw blurRad="38100" dist="38100" dir="2700000" algn="tl">
                      <a:srgbClr val="C0C0C0"/>
                    </a:outerShdw>
                  </a:effectLst>
                  <a:latin typeface="Arial Rounded MT Bold" pitchFamily="34" charset="0"/>
                </a:rPr>
                <a:t> </a:t>
              </a:r>
              <a:r>
                <a:rPr lang="en-US" sz="2000" b="1" dirty="0" smtClean="0">
                  <a:solidFill>
                    <a:srgbClr val="C00000"/>
                  </a:solidFill>
                  <a:effectLst>
                    <a:outerShdw blurRad="38100" dist="38100" dir="2700000" algn="tl">
                      <a:srgbClr val="C0C0C0"/>
                    </a:outerShdw>
                  </a:effectLst>
                  <a:latin typeface="Arial Rounded MT Bold" pitchFamily="34" charset="0"/>
                </a:rPr>
                <a:t>C</a:t>
              </a:r>
              <a:r>
                <a:rPr lang="en-US" sz="2000" b="1" dirty="0" smtClean="0">
                  <a:solidFill>
                    <a:srgbClr val="1A209E"/>
                  </a:solidFill>
                  <a:effectLst>
                    <a:outerShdw blurRad="38100" dist="38100" dir="2700000" algn="tl">
                      <a:srgbClr val="C0C0C0"/>
                    </a:outerShdw>
                  </a:effectLst>
                  <a:latin typeface="Arial Rounded MT Bold" pitchFamily="34" charset="0"/>
                </a:rPr>
                <a:t>onference on </a:t>
              </a:r>
              <a:r>
                <a:rPr lang="en-US" sz="2000" b="1" dirty="0" smtClean="0">
                  <a:solidFill>
                    <a:srgbClr val="C00000"/>
                  </a:solidFill>
                  <a:effectLst>
                    <a:outerShdw blurRad="38100" dist="38100" dir="2700000" algn="tl">
                      <a:srgbClr val="C0C0C0"/>
                    </a:outerShdw>
                  </a:effectLst>
                  <a:latin typeface="Arial Rounded MT Bold" pitchFamily="34" charset="0"/>
                </a:rPr>
                <a:t>M</a:t>
              </a:r>
              <a:r>
                <a:rPr lang="en-US" sz="2000" b="1" dirty="0" smtClean="0">
                  <a:solidFill>
                    <a:srgbClr val="1A209E"/>
                  </a:solidFill>
                  <a:effectLst>
                    <a:outerShdw blurRad="38100" dist="38100" dir="2700000" algn="tl">
                      <a:srgbClr val="C0C0C0"/>
                    </a:outerShdw>
                  </a:effectLst>
                  <a:latin typeface="Arial Rounded MT Bold" pitchFamily="34" charset="0"/>
                </a:rPr>
                <a:t>echanics and </a:t>
              </a:r>
              <a:r>
                <a:rPr lang="en-US" sz="2000" b="1" dirty="0" smtClean="0">
                  <a:solidFill>
                    <a:srgbClr val="C00000"/>
                  </a:solidFill>
                  <a:effectLst>
                    <a:outerShdw blurRad="38100" dist="38100" dir="2700000" algn="tl">
                      <a:srgbClr val="C0C0C0"/>
                    </a:outerShdw>
                  </a:effectLst>
                  <a:latin typeface="Arial Rounded MT Bold" pitchFamily="34" charset="0"/>
                </a:rPr>
                <a:t>E</a:t>
              </a:r>
              <a:r>
                <a:rPr lang="en-US" sz="2000" b="1" dirty="0" smtClean="0">
                  <a:solidFill>
                    <a:srgbClr val="1A209E"/>
                  </a:solidFill>
                  <a:effectLst>
                    <a:outerShdw blurRad="38100" dist="38100" dir="2700000" algn="tl">
                      <a:srgbClr val="C0C0C0"/>
                    </a:outerShdw>
                  </a:effectLst>
                  <a:latin typeface="Arial Rounded MT Bold" pitchFamily="34" charset="0"/>
                </a:rPr>
                <a:t>nergy</a:t>
              </a:r>
            </a:p>
            <a:p>
              <a:pPr algn="ctr" defTabSz="69868">
                <a:defRPr/>
              </a:pPr>
              <a:r>
                <a:rPr lang="en-US" sz="2800" b="1" dirty="0" smtClean="0">
                  <a:solidFill>
                    <a:srgbClr val="0033CC"/>
                  </a:solidFill>
                  <a:effectLst>
                    <a:outerShdw blurRad="38100" dist="38100" dir="2700000" algn="tl">
                      <a:srgbClr val="C0C0C0"/>
                    </a:outerShdw>
                  </a:effectLst>
                  <a:latin typeface="Arial Rounded MT Bold" pitchFamily="34" charset="0"/>
                </a:rPr>
                <a:t> </a:t>
              </a:r>
            </a:p>
            <a:p>
              <a:pPr algn="ctr" defTabSz="69868">
                <a:defRPr/>
              </a:pPr>
              <a:r>
                <a:rPr lang="en-US" sz="2000" b="1" dirty="0" smtClean="0">
                  <a:solidFill>
                    <a:srgbClr val="1A209E"/>
                  </a:solidFill>
                  <a:effectLst>
                    <a:outerShdw blurRad="38100" dist="38100" dir="2700000" algn="tl">
                      <a:srgbClr val="C0C0C0"/>
                    </a:outerShdw>
                  </a:effectLst>
                  <a:latin typeface="Arial Rounded MT Bold" pitchFamily="34" charset="0"/>
                </a:rPr>
                <a:t>December</a:t>
              </a:r>
              <a:r>
                <a:rPr lang="en-US" sz="2000" b="1" dirty="0" smtClean="0">
                  <a:solidFill>
                    <a:srgbClr val="0033CC"/>
                  </a:solidFill>
                  <a:effectLst>
                    <a:outerShdw blurRad="38100" dist="38100" dir="2700000" algn="tl">
                      <a:srgbClr val="C0C0C0"/>
                    </a:outerShdw>
                  </a:effectLst>
                  <a:latin typeface="Arial Rounded MT Bold" pitchFamily="34" charset="0"/>
                </a:rPr>
                <a:t> </a:t>
              </a:r>
              <a:r>
                <a:rPr lang="en-US" sz="2000" b="1" kern="1200" dirty="0" smtClean="0">
                  <a:solidFill>
                    <a:srgbClr val="C00000"/>
                  </a:solidFill>
                  <a:effectLst>
                    <a:outerShdw blurRad="38100" dist="38100" dir="2700000" algn="tl">
                      <a:srgbClr val="C0C0C0"/>
                    </a:outerShdw>
                  </a:effectLst>
                  <a:latin typeface="Arial Rounded MT Bold" pitchFamily="34" charset="0"/>
                  <a:ea typeface="+mn-ea"/>
                  <a:cs typeface="+mn-cs"/>
                </a:rPr>
                <a:t>20-</a:t>
              </a:r>
              <a:r>
                <a:rPr lang="en-US" sz="2000" b="1" dirty="0" smtClean="0">
                  <a:solidFill>
                    <a:srgbClr val="C00000"/>
                  </a:solidFill>
                  <a:effectLst>
                    <a:outerShdw blurRad="38100" dist="38100" dir="2700000" algn="tl">
                      <a:srgbClr val="C0C0C0"/>
                    </a:outerShdw>
                  </a:effectLst>
                  <a:latin typeface="Arial Rounded MT Bold" pitchFamily="34" charset="0"/>
                </a:rPr>
                <a:t>22</a:t>
              </a:r>
              <a:r>
                <a:rPr lang="en-US" sz="2000" b="1" dirty="0" smtClean="0">
                  <a:solidFill>
                    <a:srgbClr val="1A209E"/>
                  </a:solidFill>
                  <a:effectLst>
                    <a:outerShdw blurRad="38100" dist="38100" dir="2700000" algn="tl">
                      <a:srgbClr val="C0C0C0"/>
                    </a:outerShdw>
                  </a:effectLst>
                  <a:latin typeface="Arial Rounded MT Bold" pitchFamily="34" charset="0"/>
                </a:rPr>
                <a:t>, 2023, </a:t>
              </a:r>
              <a:r>
                <a:rPr lang="en-US" sz="2000" b="1" dirty="0" smtClean="0">
                  <a:solidFill>
                    <a:srgbClr val="C00000"/>
                  </a:solidFill>
                  <a:effectLst>
                    <a:outerShdw blurRad="38100" dist="38100" dir="2700000" algn="tl">
                      <a:srgbClr val="C0C0C0"/>
                    </a:outerShdw>
                  </a:effectLst>
                  <a:latin typeface="Arial Rounded MT Bold" pitchFamily="34" charset="0"/>
                </a:rPr>
                <a:t>Sousse</a:t>
              </a:r>
              <a:r>
                <a:rPr lang="en-US" sz="2000" b="1" dirty="0" smtClean="0">
                  <a:solidFill>
                    <a:srgbClr val="1A209E"/>
                  </a:solidFill>
                  <a:effectLst>
                    <a:outerShdw blurRad="38100" dist="38100" dir="2700000" algn="tl">
                      <a:srgbClr val="C0C0C0"/>
                    </a:outerShdw>
                  </a:effectLst>
                  <a:latin typeface="Arial Rounded MT Bold" pitchFamily="34" charset="0"/>
                </a:rPr>
                <a:t>, TUNISIA</a:t>
              </a:r>
            </a:p>
          </p:txBody>
        </p:sp>
      </p:grpSp>
      <p:sp>
        <p:nvSpPr>
          <p:cNvPr id="43" name="Rectangle 28"/>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4" name="Rectangle 44"/>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5" name="Rectangle 120"/>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6" name="Rectangle 122"/>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7" name="Rectangle 120"/>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48" name="Rectangle 122"/>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49" name="Rectangle 124"/>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0" name="Rectangle 126"/>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1" name="Rectangle 128"/>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2" name="Rectangle 130"/>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3" name="Rectangle 131"/>
          <p:cNvSpPr>
            <a:spLocks noChangeArrowheads="1"/>
          </p:cNvSpPr>
          <p:nvPr userDrawn="1"/>
        </p:nvSpPr>
        <p:spPr bwMode="auto">
          <a:xfrm>
            <a:off x="0" y="121063"/>
            <a:ext cx="179136" cy="249293"/>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pPr defTabSz="537796" fontAlgn="base">
              <a:spcBef>
                <a:spcPct val="0"/>
              </a:spcBef>
              <a:spcAft>
                <a:spcPct val="0"/>
              </a:spcAft>
            </a:pPr>
            <a:r>
              <a:rPr lang="fr-FR" sz="733" dirty="0" smtClean="0">
                <a:latin typeface="Arial" pitchFamily="34" charset="0"/>
                <a:ea typeface="Times New Roman" pitchFamily="18" charset="0"/>
                <a:cs typeface="Arial" pitchFamily="34" charset="0"/>
              </a:rPr>
              <a:t> </a:t>
            </a:r>
            <a:r>
              <a:rPr lang="fr-FR" sz="1267" dirty="0" smtClean="0">
                <a:latin typeface="Arial" pitchFamily="34" charset="0"/>
                <a:cs typeface="Arial" pitchFamily="34" charset="0"/>
              </a:rPr>
              <a:t> </a:t>
            </a:r>
            <a:endParaRPr lang="fr-FR" sz="1067" dirty="0" smtClean="0">
              <a:latin typeface="Arial" pitchFamily="34" charset="0"/>
              <a:cs typeface="Arial" pitchFamily="34" charset="0"/>
            </a:endParaRPr>
          </a:p>
        </p:txBody>
      </p:sp>
      <p:sp>
        <p:nvSpPr>
          <p:cNvPr id="54" name="Rectangle 140"/>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72" name="Rectangle à coins arrondis 71"/>
          <p:cNvSpPr/>
          <p:nvPr userDrawn="1"/>
        </p:nvSpPr>
        <p:spPr>
          <a:xfrm>
            <a:off x="3109835" y="20847231"/>
            <a:ext cx="8999676" cy="619038"/>
          </a:xfrm>
          <a:prstGeom prst="roundRect">
            <a:avLst/>
          </a:prstGeom>
          <a:solidFill>
            <a:schemeClr val="bg1"/>
          </a:solidFill>
          <a:ln w="76200" cmpd="thickThin">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9868">
              <a:lnSpc>
                <a:spcPct val="150000"/>
              </a:lnSpc>
              <a:defRPr/>
            </a:pPr>
            <a:r>
              <a:rPr lang="fr-FR" sz="1866" b="1" dirty="0" smtClean="0">
                <a:solidFill>
                  <a:srgbClr val="C00000"/>
                </a:solidFill>
                <a:effectLst>
                  <a:outerShdw blurRad="38100" dist="38100" dir="2700000" algn="tl">
                    <a:srgbClr val="C0C0C0"/>
                  </a:outerShdw>
                </a:effectLst>
                <a:latin typeface="Arial Rounded MT Bold" pitchFamily="34" charset="0"/>
              </a:rPr>
              <a:t>Web site: </a:t>
            </a:r>
            <a:r>
              <a:rPr lang="fr-FR" sz="1866" b="1" dirty="0" smtClean="0">
                <a:solidFill>
                  <a:srgbClr val="0033CC"/>
                </a:solidFill>
                <a:effectLst>
                  <a:outerShdw blurRad="38100" dist="38100" dir="2700000" algn="tl">
                    <a:srgbClr val="C0C0C0"/>
                  </a:outerShdw>
                </a:effectLst>
                <a:latin typeface="Arial Rounded MT Bold" pitchFamily="34" charset="0"/>
              </a:rPr>
              <a:t>http://www.icme.aicme.net</a:t>
            </a:r>
            <a:endParaRPr lang="fr-FR" sz="1866" b="1" dirty="0">
              <a:solidFill>
                <a:srgbClr val="0033CC"/>
              </a:solidFill>
              <a:effectLst>
                <a:outerShdw blurRad="38100" dist="38100" dir="2700000" algn="tl">
                  <a:srgbClr val="C0C0C0"/>
                </a:outerShdw>
              </a:effectLst>
              <a:latin typeface="Arial Rounded MT Bold" pitchFamily="34" charset="0"/>
            </a:endParaRPr>
          </a:p>
        </p:txBody>
      </p:sp>
      <p:pic>
        <p:nvPicPr>
          <p:cNvPr id="24" name="Imag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61394" y="528131"/>
            <a:ext cx="1675248" cy="679337"/>
          </a:xfrm>
          <a:prstGeom prst="rect">
            <a:avLst/>
          </a:prstGeom>
        </p:spPr>
      </p:pic>
      <p:sp>
        <p:nvSpPr>
          <p:cNvPr id="25" name="ZoneTexte 24"/>
          <p:cNvSpPr txBox="1"/>
          <p:nvPr userDrawn="1"/>
        </p:nvSpPr>
        <p:spPr>
          <a:xfrm>
            <a:off x="11548795" y="1156054"/>
            <a:ext cx="581338" cy="297454"/>
          </a:xfrm>
          <a:prstGeom prst="rect">
            <a:avLst/>
          </a:prstGeom>
          <a:noFill/>
        </p:spPr>
        <p:txBody>
          <a:bodyPr wrap="square" rtlCol="0">
            <a:spAutoFit/>
          </a:bodyPr>
          <a:lstStyle/>
          <a:p>
            <a:r>
              <a:rPr lang="fr-FR" sz="1333" b="1" dirty="0" smtClean="0">
                <a:solidFill>
                  <a:srgbClr val="002060"/>
                </a:solidFill>
                <a:latin typeface="Arial" panose="020B0604020202020204" pitchFamily="34" charset="0"/>
                <a:cs typeface="Arial" panose="020B0604020202020204" pitchFamily="34" charset="0"/>
              </a:rPr>
              <a:t>2023</a:t>
            </a:r>
            <a:endParaRPr lang="fr-FR" sz="1333" b="1" dirty="0">
              <a:solidFill>
                <a:srgbClr val="002060"/>
              </a:solidFill>
              <a:latin typeface="Arial" panose="020B0604020202020204" pitchFamily="34" charset="0"/>
              <a:cs typeface="Arial" panose="020B0604020202020204" pitchFamily="34" charset="0"/>
            </a:endParaRPr>
          </a:p>
        </p:txBody>
      </p:sp>
      <p:pic>
        <p:nvPicPr>
          <p:cNvPr id="26" name="Image 2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0456" y="606573"/>
            <a:ext cx="1503783" cy="571479"/>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755968" y="864982"/>
            <a:ext cx="13607415" cy="3599921"/>
          </a:xfrm>
          <a:prstGeom prst="rect">
            <a:avLst/>
          </a:prstGeom>
        </p:spPr>
        <p:txBody>
          <a:bodyPr vert="horz" lIns="308501" tIns="154253" rIns="308501" bIns="154253"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755968" y="5039901"/>
            <a:ext cx="13607415" cy="14254688"/>
          </a:xfrm>
          <a:prstGeom prst="rect">
            <a:avLst/>
          </a:prstGeom>
        </p:spPr>
        <p:txBody>
          <a:bodyPr vert="horz" lIns="308501" tIns="154253" rIns="308501" bIns="154253"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755968" y="20019565"/>
            <a:ext cx="3527848" cy="1149975"/>
          </a:xfrm>
          <a:prstGeom prst="rect">
            <a:avLst/>
          </a:prstGeom>
        </p:spPr>
        <p:txBody>
          <a:bodyPr vert="horz" lIns="308501" tIns="154253" rIns="308501" bIns="154253" rtlCol="0" anchor="ctr"/>
          <a:lstStyle>
            <a:lvl1pPr algn="l">
              <a:defRPr sz="2733">
                <a:solidFill>
                  <a:schemeClr val="tx1">
                    <a:tint val="75000"/>
                  </a:schemeClr>
                </a:solidFill>
              </a:defRPr>
            </a:lvl1pPr>
          </a:lstStyle>
          <a:p>
            <a:fld id="{6CB4B381-18BA-4F2B-AEF5-3263D7DFBCCB}" type="datetimeFigureOut">
              <a:rPr lang="fr-FR" smtClean="0"/>
              <a:pPr/>
              <a:t>19/05/2023</a:t>
            </a:fld>
            <a:endParaRPr lang="fr-FR"/>
          </a:p>
        </p:txBody>
      </p:sp>
      <p:sp>
        <p:nvSpPr>
          <p:cNvPr id="5" name="Espace réservé du pied de page 4"/>
          <p:cNvSpPr>
            <a:spLocks noGrp="1"/>
          </p:cNvSpPr>
          <p:nvPr>
            <p:ph type="ftr" sz="quarter" idx="3"/>
          </p:nvPr>
        </p:nvSpPr>
        <p:spPr>
          <a:xfrm>
            <a:off x="5165779" y="20019565"/>
            <a:ext cx="4787794" cy="1149975"/>
          </a:xfrm>
          <a:prstGeom prst="rect">
            <a:avLst/>
          </a:prstGeom>
        </p:spPr>
        <p:txBody>
          <a:bodyPr vert="horz" lIns="308501" tIns="154253" rIns="308501" bIns="154253" rtlCol="0" anchor="ctr"/>
          <a:lstStyle>
            <a:lvl1pPr algn="ctr">
              <a:defRPr sz="273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10835535" y="20019565"/>
            <a:ext cx="3527848" cy="1149975"/>
          </a:xfrm>
          <a:prstGeom prst="rect">
            <a:avLst/>
          </a:prstGeom>
        </p:spPr>
        <p:txBody>
          <a:bodyPr vert="horz" lIns="308501" tIns="154253" rIns="308501" bIns="154253" rtlCol="0" anchor="ctr"/>
          <a:lstStyle>
            <a:lvl1pPr algn="r">
              <a:defRPr sz="2733">
                <a:solidFill>
                  <a:schemeClr val="tx1">
                    <a:tint val="75000"/>
                  </a:schemeClr>
                </a:solidFill>
              </a:defRPr>
            </a:lvl1pPr>
          </a:lstStyle>
          <a:p>
            <a:fld id="{F5C27AAF-2B21-44E5-B6DB-7381679F8F8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Lst>
  <p:timing>
    <p:tnLst>
      <p:par>
        <p:cTn id="1" dur="indefinite" restart="never" nodeType="tmRoot"/>
      </p:par>
    </p:tnLst>
  </p:timing>
  <p:txStyles>
    <p:titleStyle>
      <a:lvl1pPr algn="ctr" defTabSz="2056457" rtl="0" eaLnBrk="1" latinLnBrk="0" hangingPunct="1">
        <a:spcBef>
          <a:spcPct val="0"/>
        </a:spcBef>
        <a:buNone/>
        <a:defRPr sz="9866" kern="1200">
          <a:solidFill>
            <a:schemeClr val="tx1"/>
          </a:solidFill>
          <a:latin typeface="+mj-lt"/>
          <a:ea typeface="+mj-ea"/>
          <a:cs typeface="+mj-cs"/>
        </a:defRPr>
      </a:lvl1pPr>
    </p:titleStyle>
    <p:bodyStyle>
      <a:lvl1pPr marL="771172" indent="-771172" algn="l" defTabSz="2056457" rtl="0" eaLnBrk="1" latinLnBrk="0" hangingPunct="1">
        <a:spcBef>
          <a:spcPct val="20000"/>
        </a:spcBef>
        <a:buFont typeface="Arial" pitchFamily="34" charset="0"/>
        <a:buChar char="•"/>
        <a:defRPr sz="7199" kern="1200">
          <a:solidFill>
            <a:schemeClr val="tx1"/>
          </a:solidFill>
          <a:latin typeface="+mn-lt"/>
          <a:ea typeface="+mn-ea"/>
          <a:cs typeface="+mn-cs"/>
        </a:defRPr>
      </a:lvl1pPr>
      <a:lvl2pPr marL="1670871" indent="-642644" algn="l" defTabSz="2056457" rtl="0" eaLnBrk="1" latinLnBrk="0" hangingPunct="1">
        <a:spcBef>
          <a:spcPct val="20000"/>
        </a:spcBef>
        <a:buFont typeface="Arial" pitchFamily="34" charset="0"/>
        <a:buChar char="–"/>
        <a:defRPr sz="6266" kern="1200">
          <a:solidFill>
            <a:schemeClr val="tx1"/>
          </a:solidFill>
          <a:latin typeface="+mn-lt"/>
          <a:ea typeface="+mn-ea"/>
          <a:cs typeface="+mn-cs"/>
        </a:defRPr>
      </a:lvl2pPr>
      <a:lvl3pPr marL="2570569" indent="-514113" algn="l" defTabSz="2056457" rtl="0" eaLnBrk="1" latinLnBrk="0" hangingPunct="1">
        <a:spcBef>
          <a:spcPct val="20000"/>
        </a:spcBef>
        <a:buFont typeface="Arial" pitchFamily="34" charset="0"/>
        <a:buChar char="•"/>
        <a:defRPr sz="5399" kern="1200">
          <a:solidFill>
            <a:schemeClr val="tx1"/>
          </a:solidFill>
          <a:latin typeface="+mn-lt"/>
          <a:ea typeface="+mn-ea"/>
          <a:cs typeface="+mn-cs"/>
        </a:defRPr>
      </a:lvl3pPr>
      <a:lvl4pPr marL="3598794"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4pPr>
      <a:lvl5pPr marL="4627019"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5pPr>
      <a:lvl6pPr marL="5655251"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6pPr>
      <a:lvl7pPr marL="6683476"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7pPr>
      <a:lvl8pPr marL="7711701"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8pPr>
      <a:lvl9pPr marL="8739931"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9pPr>
    </p:bodyStyle>
    <p:otherStyle>
      <a:defPPr>
        <a:defRPr lang="fr-FR"/>
      </a:defPPr>
      <a:lvl1pPr marL="0" algn="l" defTabSz="2056457" rtl="0" eaLnBrk="1" latinLnBrk="0" hangingPunct="1">
        <a:defRPr sz="4066" kern="1200">
          <a:solidFill>
            <a:schemeClr val="tx1"/>
          </a:solidFill>
          <a:latin typeface="+mn-lt"/>
          <a:ea typeface="+mn-ea"/>
          <a:cs typeface="+mn-cs"/>
        </a:defRPr>
      </a:lvl1pPr>
      <a:lvl2pPr marL="1028225" algn="l" defTabSz="2056457" rtl="0" eaLnBrk="1" latinLnBrk="0" hangingPunct="1">
        <a:defRPr sz="4066" kern="1200">
          <a:solidFill>
            <a:schemeClr val="tx1"/>
          </a:solidFill>
          <a:latin typeface="+mn-lt"/>
          <a:ea typeface="+mn-ea"/>
          <a:cs typeface="+mn-cs"/>
        </a:defRPr>
      </a:lvl2pPr>
      <a:lvl3pPr marL="2056457" algn="l" defTabSz="2056457" rtl="0" eaLnBrk="1" latinLnBrk="0" hangingPunct="1">
        <a:defRPr sz="4066" kern="1200">
          <a:solidFill>
            <a:schemeClr val="tx1"/>
          </a:solidFill>
          <a:latin typeface="+mn-lt"/>
          <a:ea typeface="+mn-ea"/>
          <a:cs typeface="+mn-cs"/>
        </a:defRPr>
      </a:lvl3pPr>
      <a:lvl4pPr marL="3084682" algn="l" defTabSz="2056457" rtl="0" eaLnBrk="1" latinLnBrk="0" hangingPunct="1">
        <a:defRPr sz="4066" kern="1200">
          <a:solidFill>
            <a:schemeClr val="tx1"/>
          </a:solidFill>
          <a:latin typeface="+mn-lt"/>
          <a:ea typeface="+mn-ea"/>
          <a:cs typeface="+mn-cs"/>
        </a:defRPr>
      </a:lvl4pPr>
      <a:lvl5pPr marL="4112907" algn="l" defTabSz="2056457" rtl="0" eaLnBrk="1" latinLnBrk="0" hangingPunct="1">
        <a:defRPr sz="4066" kern="1200">
          <a:solidFill>
            <a:schemeClr val="tx1"/>
          </a:solidFill>
          <a:latin typeface="+mn-lt"/>
          <a:ea typeface="+mn-ea"/>
          <a:cs typeface="+mn-cs"/>
        </a:defRPr>
      </a:lvl5pPr>
      <a:lvl6pPr marL="5141136" algn="l" defTabSz="2056457" rtl="0" eaLnBrk="1" latinLnBrk="0" hangingPunct="1">
        <a:defRPr sz="4066" kern="1200">
          <a:solidFill>
            <a:schemeClr val="tx1"/>
          </a:solidFill>
          <a:latin typeface="+mn-lt"/>
          <a:ea typeface="+mn-ea"/>
          <a:cs typeface="+mn-cs"/>
        </a:defRPr>
      </a:lvl6pPr>
      <a:lvl7pPr marL="6169364" algn="l" defTabSz="2056457" rtl="0" eaLnBrk="1" latinLnBrk="0" hangingPunct="1">
        <a:defRPr sz="4066" kern="1200">
          <a:solidFill>
            <a:schemeClr val="tx1"/>
          </a:solidFill>
          <a:latin typeface="+mn-lt"/>
          <a:ea typeface="+mn-ea"/>
          <a:cs typeface="+mn-cs"/>
        </a:defRPr>
      </a:lvl7pPr>
      <a:lvl8pPr marL="7197588" algn="l" defTabSz="2056457" rtl="0" eaLnBrk="1" latinLnBrk="0" hangingPunct="1">
        <a:defRPr sz="4066" kern="1200">
          <a:solidFill>
            <a:schemeClr val="tx1"/>
          </a:solidFill>
          <a:latin typeface="+mn-lt"/>
          <a:ea typeface="+mn-ea"/>
          <a:cs typeface="+mn-cs"/>
        </a:defRPr>
      </a:lvl8pPr>
      <a:lvl9pPr marL="8225813" algn="l" defTabSz="2056457" rtl="0" eaLnBrk="1" latinLnBrk="0" hangingPunct="1">
        <a:defRPr sz="40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hyperlink" Target="http://www.icme.aicme.net/" TargetMode="External"/><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hyperlink" Target="http://ijme.aicme.net/" TargetMode="External"/><Relationship Id="rId5" Type="http://schemas.openxmlformats.org/officeDocument/2006/relationships/hyperlink" Target="http://www.aicme.net/" TargetMode="Externa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chemin horizontal 11"/>
          <p:cNvSpPr/>
          <p:nvPr/>
        </p:nvSpPr>
        <p:spPr>
          <a:xfrm>
            <a:off x="726467" y="1372876"/>
            <a:ext cx="13628317" cy="3100084"/>
          </a:xfrm>
          <a:prstGeom prst="horizontalScroll">
            <a:avLst>
              <a:gd name="adj" fmla="val 8748"/>
            </a:avLst>
          </a:prstGeom>
          <a:noFill/>
          <a:ln w="50800">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lIns="45711" tIns="22855" rIns="45711" bIns="22855" rtlCol="0" anchor="ctr"/>
          <a:lstStyle/>
          <a:p>
            <a:pPr algn="ctr">
              <a:lnSpc>
                <a:spcPct val="125000"/>
              </a:lnSpc>
              <a:spcBef>
                <a:spcPts val="400"/>
              </a:spcBef>
              <a:spcAft>
                <a:spcPts val="800"/>
              </a:spcAft>
            </a:pPr>
            <a:r>
              <a:rPr lang="en-US" sz="2800" b="1" dirty="0">
                <a:solidFill>
                  <a:srgbClr val="161B86"/>
                </a:solidFill>
                <a:latin typeface="Arial Rounded MT Bold" pitchFamily="34" charset="0"/>
              </a:rPr>
              <a:t>Title Paper Format</a:t>
            </a:r>
            <a:endParaRPr lang="fr-FR" sz="2800" b="1" dirty="0">
              <a:solidFill>
                <a:srgbClr val="161B86"/>
              </a:solidFill>
              <a:latin typeface="Arial Rounded MT Bold" pitchFamily="34" charset="0"/>
            </a:endParaRPr>
          </a:p>
          <a:p>
            <a:pPr algn="ctr">
              <a:lnSpc>
                <a:spcPct val="125000"/>
              </a:lnSpc>
            </a:pPr>
            <a:r>
              <a:rPr lang="en-GB" sz="1800" dirty="0" smtClean="0">
                <a:solidFill>
                  <a:srgbClr val="161B86"/>
                </a:solidFill>
                <a:latin typeface="Arial Rounded MT Bold" pitchFamily="34" charset="0"/>
              </a:rPr>
              <a:t>Mohamed </a:t>
            </a:r>
            <a:r>
              <a:rPr lang="en-GB" sz="1800" dirty="0" err="1" smtClean="0">
                <a:solidFill>
                  <a:srgbClr val="161B86"/>
                </a:solidFill>
                <a:latin typeface="Arial Rounded MT Bold" pitchFamily="34" charset="0"/>
              </a:rPr>
              <a:t>Kaffel</a:t>
            </a:r>
            <a:r>
              <a:rPr lang="en-GB" sz="1800" dirty="0" smtClean="0">
                <a:solidFill>
                  <a:srgbClr val="161B86"/>
                </a:solidFill>
                <a:latin typeface="Arial Rounded MT Bold" pitchFamily="34" charset="0"/>
              </a:rPr>
              <a:t> </a:t>
            </a:r>
            <a:r>
              <a:rPr lang="en-GB" sz="1800" baseline="30000" dirty="0" smtClean="0">
                <a:solidFill>
                  <a:srgbClr val="161B86"/>
                </a:solidFill>
                <a:latin typeface="Arial Rounded MT Bold" pitchFamily="34" charset="0"/>
              </a:rPr>
              <a:t>1</a:t>
            </a:r>
            <a:r>
              <a:rPr lang="en-GB" sz="1800" dirty="0" smtClean="0">
                <a:solidFill>
                  <a:srgbClr val="161B86"/>
                </a:solidFill>
                <a:latin typeface="Arial Rounded MT Bold" pitchFamily="34" charset="0"/>
              </a:rPr>
              <a:t>, </a:t>
            </a:r>
            <a:r>
              <a:rPr lang="en-GB" sz="1800" dirty="0" err="1">
                <a:solidFill>
                  <a:srgbClr val="161B86"/>
                </a:solidFill>
                <a:latin typeface="Arial Rounded MT Bold" pitchFamily="34" charset="0"/>
              </a:rPr>
              <a:t>Wissem</a:t>
            </a:r>
            <a:r>
              <a:rPr lang="en-GB" sz="1800" dirty="0">
                <a:solidFill>
                  <a:srgbClr val="161B86"/>
                </a:solidFill>
                <a:latin typeface="Arial Rounded MT Bold" pitchFamily="34" charset="0"/>
              </a:rPr>
              <a:t> </a:t>
            </a:r>
            <a:r>
              <a:rPr lang="en-GB" sz="1800" dirty="0" err="1" smtClean="0">
                <a:solidFill>
                  <a:srgbClr val="161B86"/>
                </a:solidFill>
                <a:latin typeface="Arial Rounded MT Bold" pitchFamily="34" charset="0"/>
              </a:rPr>
              <a:t>Zghal</a:t>
            </a:r>
            <a:r>
              <a:rPr lang="en-GB" sz="1800" dirty="0" smtClean="0">
                <a:solidFill>
                  <a:srgbClr val="161B86"/>
                </a:solidFill>
                <a:latin typeface="Arial Rounded MT Bold" pitchFamily="34" charset="0"/>
              </a:rPr>
              <a:t> </a:t>
            </a:r>
            <a:r>
              <a:rPr lang="en-GB" sz="1800" baseline="30000" dirty="0" smtClean="0">
                <a:solidFill>
                  <a:srgbClr val="161B86"/>
                </a:solidFill>
                <a:latin typeface="Arial Rounded MT Bold" pitchFamily="34" charset="0"/>
              </a:rPr>
              <a:t>2</a:t>
            </a:r>
            <a:r>
              <a:rPr lang="en-GB" sz="1800" dirty="0" smtClean="0">
                <a:solidFill>
                  <a:srgbClr val="161B86"/>
                </a:solidFill>
                <a:latin typeface="Arial Rounded MT Bold" pitchFamily="34" charset="0"/>
              </a:rPr>
              <a:t>, </a:t>
            </a:r>
            <a:r>
              <a:rPr lang="en-GB" sz="1800" dirty="0" err="1">
                <a:solidFill>
                  <a:srgbClr val="161B86"/>
                </a:solidFill>
                <a:latin typeface="Arial Rounded MT Bold" pitchFamily="34" charset="0"/>
              </a:rPr>
              <a:t>Sarhan</a:t>
            </a:r>
            <a:r>
              <a:rPr lang="en-GB" sz="1800" dirty="0">
                <a:solidFill>
                  <a:srgbClr val="161B86"/>
                </a:solidFill>
                <a:latin typeface="Arial Rounded MT Bold" pitchFamily="34" charset="0"/>
              </a:rPr>
              <a:t> </a:t>
            </a:r>
            <a:r>
              <a:rPr lang="en-GB" sz="1800" dirty="0" err="1" smtClean="0">
                <a:solidFill>
                  <a:srgbClr val="161B86"/>
                </a:solidFill>
                <a:latin typeface="Arial Rounded MT Bold" pitchFamily="34" charset="0"/>
              </a:rPr>
              <a:t>Karray</a:t>
            </a:r>
            <a:r>
              <a:rPr lang="en-GB" sz="1800" dirty="0" smtClean="0">
                <a:solidFill>
                  <a:srgbClr val="161B86"/>
                </a:solidFill>
                <a:latin typeface="Arial Rounded MT Bold" pitchFamily="34" charset="0"/>
              </a:rPr>
              <a:t> </a:t>
            </a:r>
            <a:r>
              <a:rPr lang="en-GB" sz="1800" baseline="30000" dirty="0" smtClean="0">
                <a:solidFill>
                  <a:srgbClr val="161B86"/>
                </a:solidFill>
                <a:latin typeface="Arial Rounded MT Bold" pitchFamily="34" charset="0"/>
              </a:rPr>
              <a:t>2</a:t>
            </a:r>
            <a:r>
              <a:rPr lang="en-GB" sz="1800" dirty="0" smtClean="0">
                <a:solidFill>
                  <a:srgbClr val="161B86"/>
                </a:solidFill>
                <a:latin typeface="Arial Rounded MT Bold" pitchFamily="34" charset="0"/>
              </a:rPr>
              <a:t>, </a:t>
            </a:r>
            <a:r>
              <a:rPr lang="en-GB" sz="1800" dirty="0">
                <a:solidFill>
                  <a:srgbClr val="161B86"/>
                </a:solidFill>
                <a:latin typeface="Arial Rounded MT Bold" pitchFamily="34" charset="0"/>
              </a:rPr>
              <a:t>Mohamed Salah </a:t>
            </a:r>
            <a:r>
              <a:rPr lang="en-GB" sz="1800" dirty="0" err="1" smtClean="0">
                <a:solidFill>
                  <a:srgbClr val="161B86"/>
                </a:solidFill>
                <a:latin typeface="Arial Rounded MT Bold" pitchFamily="34" charset="0"/>
              </a:rPr>
              <a:t>Abid</a:t>
            </a:r>
            <a:r>
              <a:rPr lang="en-GB" sz="1800" dirty="0" smtClean="0">
                <a:solidFill>
                  <a:srgbClr val="161B86"/>
                </a:solidFill>
                <a:latin typeface="Arial Rounded MT Bold" pitchFamily="34" charset="0"/>
              </a:rPr>
              <a:t> </a:t>
            </a:r>
            <a:r>
              <a:rPr lang="en-GB" sz="1800" baseline="30000" dirty="0" smtClean="0">
                <a:solidFill>
                  <a:srgbClr val="161B86"/>
                </a:solidFill>
                <a:latin typeface="Arial Rounded MT Bold" pitchFamily="34" charset="0"/>
              </a:rPr>
              <a:t>2</a:t>
            </a:r>
          </a:p>
          <a:p>
            <a:pPr algn="ctr">
              <a:lnSpc>
                <a:spcPct val="125000"/>
              </a:lnSpc>
            </a:pPr>
            <a:r>
              <a:rPr lang="en-US" sz="1600" i="1" baseline="30000" dirty="0" smtClean="0">
                <a:solidFill>
                  <a:srgbClr val="161B86"/>
                </a:solidFill>
                <a:latin typeface="Arial Rounded MT Bold" pitchFamily="34" charset="0"/>
              </a:rPr>
              <a:t>1</a:t>
            </a:r>
            <a:r>
              <a:rPr lang="en-US" sz="1600" i="1" dirty="0" smtClean="0">
                <a:solidFill>
                  <a:srgbClr val="161B86"/>
                </a:solidFill>
                <a:latin typeface="Arial Rounded MT Bold" pitchFamily="34" charset="0"/>
              </a:rPr>
              <a:t> </a:t>
            </a:r>
            <a:r>
              <a:rPr lang="en-US" sz="1600" i="1" dirty="0">
                <a:solidFill>
                  <a:srgbClr val="161B86"/>
                </a:solidFill>
                <a:latin typeface="Arial Rounded MT Bold" pitchFamily="34" charset="0"/>
              </a:rPr>
              <a:t>Laboratory Advanced fluid dynamics energetic and environment, National School of Engineers of </a:t>
            </a:r>
            <a:r>
              <a:rPr lang="en-US" sz="1600" i="1" dirty="0" err="1">
                <a:solidFill>
                  <a:srgbClr val="161B86"/>
                </a:solidFill>
                <a:latin typeface="Arial Rounded MT Bold" pitchFamily="34" charset="0"/>
              </a:rPr>
              <a:t>Sfax</a:t>
            </a:r>
            <a:r>
              <a:rPr lang="en-US" sz="1600" i="1" dirty="0">
                <a:solidFill>
                  <a:srgbClr val="161B86"/>
                </a:solidFill>
                <a:latin typeface="Arial Rounded MT Bold" pitchFamily="34" charset="0"/>
              </a:rPr>
              <a:t>(ENIS), University of </a:t>
            </a:r>
            <a:r>
              <a:rPr lang="en-US" sz="1600" i="1" dirty="0" err="1">
                <a:solidFill>
                  <a:srgbClr val="161B86"/>
                </a:solidFill>
                <a:latin typeface="Arial Rounded MT Bold" pitchFamily="34" charset="0"/>
              </a:rPr>
              <a:t>SfaxRoad</a:t>
            </a:r>
            <a:r>
              <a:rPr lang="en-US" sz="1600" i="1" dirty="0">
                <a:solidFill>
                  <a:srgbClr val="161B86"/>
                </a:solidFill>
                <a:latin typeface="Arial Rounded MT Bold" pitchFamily="34" charset="0"/>
              </a:rPr>
              <a:t> </a:t>
            </a:r>
            <a:r>
              <a:rPr lang="en-US" sz="1600" i="1" dirty="0" err="1">
                <a:solidFill>
                  <a:srgbClr val="161B86"/>
                </a:solidFill>
                <a:latin typeface="Arial Rounded MT Bold" pitchFamily="34" charset="0"/>
              </a:rPr>
              <a:t>Soukra</a:t>
            </a:r>
            <a:r>
              <a:rPr lang="en-US" sz="1600" i="1" dirty="0">
                <a:solidFill>
                  <a:srgbClr val="161B86"/>
                </a:solidFill>
                <a:latin typeface="Arial Rounded MT Bold" pitchFamily="34" charset="0"/>
              </a:rPr>
              <a:t> km 3.5, 3038 </a:t>
            </a:r>
            <a:r>
              <a:rPr lang="en-US" sz="1600" i="1" dirty="0" err="1">
                <a:solidFill>
                  <a:srgbClr val="161B86"/>
                </a:solidFill>
                <a:latin typeface="Arial Rounded MT Bold" pitchFamily="34" charset="0"/>
              </a:rPr>
              <a:t>Sfax</a:t>
            </a:r>
            <a:r>
              <a:rPr lang="en-US" sz="1600" i="1" dirty="0">
                <a:solidFill>
                  <a:srgbClr val="161B86"/>
                </a:solidFill>
                <a:latin typeface="Arial Rounded MT Bold" pitchFamily="34" charset="0"/>
              </a:rPr>
              <a:t>, TUNISIA</a:t>
            </a:r>
            <a:endParaRPr lang="fr-FR" sz="1600" i="1" dirty="0">
              <a:solidFill>
                <a:srgbClr val="161B86"/>
              </a:solidFill>
              <a:latin typeface="Arial Rounded MT Bold" pitchFamily="34" charset="0"/>
            </a:endParaRPr>
          </a:p>
          <a:p>
            <a:pPr algn="ctr">
              <a:lnSpc>
                <a:spcPct val="125000"/>
              </a:lnSpc>
            </a:pPr>
            <a:r>
              <a:rPr lang="en-US" sz="1600" i="1" baseline="30000" dirty="0" smtClean="0">
                <a:solidFill>
                  <a:srgbClr val="161B86"/>
                </a:solidFill>
                <a:latin typeface="Arial Rounded MT Bold" pitchFamily="34" charset="0"/>
              </a:rPr>
              <a:t>2</a:t>
            </a:r>
            <a:r>
              <a:rPr lang="en-US" sz="1600" i="1" dirty="0" smtClean="0">
                <a:solidFill>
                  <a:srgbClr val="161B86"/>
                </a:solidFill>
                <a:latin typeface="Arial Rounded MT Bold" pitchFamily="34" charset="0"/>
              </a:rPr>
              <a:t> Laboratory </a:t>
            </a:r>
            <a:r>
              <a:rPr lang="en-US" sz="1600" i="1" dirty="0">
                <a:solidFill>
                  <a:srgbClr val="161B86"/>
                </a:solidFill>
                <a:latin typeface="Arial Rounded MT Bold" pitchFamily="34" charset="0"/>
              </a:rPr>
              <a:t>of Electro-Mechanic Systems (LASEM), National School of Engineers of Sfax (ENIS), University of Sfax (US),B.P. 1173, Road </a:t>
            </a:r>
            <a:r>
              <a:rPr lang="en-US" sz="1600" i="1" dirty="0" err="1">
                <a:solidFill>
                  <a:srgbClr val="161B86"/>
                </a:solidFill>
                <a:latin typeface="Arial Rounded MT Bold" pitchFamily="34" charset="0"/>
              </a:rPr>
              <a:t>Soukra</a:t>
            </a:r>
            <a:r>
              <a:rPr lang="en-US" sz="1600" i="1" dirty="0">
                <a:solidFill>
                  <a:srgbClr val="161B86"/>
                </a:solidFill>
                <a:latin typeface="Arial Rounded MT Bold" pitchFamily="34" charset="0"/>
              </a:rPr>
              <a:t> km 3.5, 3038 Sfax, TUNISIA</a:t>
            </a:r>
            <a:endParaRPr lang="fr-FR" sz="1600" b="1" dirty="0">
              <a:solidFill>
                <a:srgbClr val="161B86"/>
              </a:solidFill>
              <a:latin typeface="Arial Rounded MT Bold" pitchFamily="34" charset="0"/>
              <a:cs typeface="Times New Roman" pitchFamily="18" charset="0"/>
            </a:endParaRPr>
          </a:p>
        </p:txBody>
      </p:sp>
      <p:pic>
        <p:nvPicPr>
          <p:cNvPr id="156" name="Image 155"/>
          <p:cNvPicPr/>
          <p:nvPr/>
        </p:nvPicPr>
        <p:blipFill>
          <a:blip r:embed="rId2" cstate="print"/>
          <a:srcRect t="2942" r="1608"/>
          <a:stretch>
            <a:fillRect/>
          </a:stretch>
        </p:blipFill>
        <p:spPr bwMode="auto">
          <a:xfrm>
            <a:off x="2302836" y="12865096"/>
            <a:ext cx="3215885" cy="1751753"/>
          </a:xfrm>
          <a:prstGeom prst="rect">
            <a:avLst/>
          </a:prstGeom>
          <a:noFill/>
          <a:ln w="9525">
            <a:noFill/>
            <a:miter lim="800000"/>
            <a:headEnd/>
            <a:tailEnd/>
          </a:ln>
        </p:spPr>
      </p:pic>
      <p:pic>
        <p:nvPicPr>
          <p:cNvPr id="157" name="Image 156"/>
          <p:cNvPicPr/>
          <p:nvPr/>
        </p:nvPicPr>
        <p:blipFill>
          <a:blip r:embed="rId3" cstate="print"/>
          <a:srcRect/>
          <a:stretch>
            <a:fillRect/>
          </a:stretch>
        </p:blipFill>
        <p:spPr bwMode="auto">
          <a:xfrm>
            <a:off x="574899" y="10680990"/>
            <a:ext cx="3157673" cy="2132806"/>
          </a:xfrm>
          <a:prstGeom prst="rect">
            <a:avLst/>
          </a:prstGeom>
          <a:noFill/>
          <a:ln w="9525">
            <a:noFill/>
            <a:miter lim="800000"/>
            <a:headEnd/>
            <a:tailEnd/>
          </a:ln>
        </p:spPr>
      </p:pic>
      <p:pic>
        <p:nvPicPr>
          <p:cNvPr id="158" name="Image 157"/>
          <p:cNvPicPr/>
          <p:nvPr/>
        </p:nvPicPr>
        <p:blipFill>
          <a:blip r:embed="rId4" cstate="print"/>
          <a:srcRect/>
          <a:stretch>
            <a:fillRect/>
          </a:stretch>
        </p:blipFill>
        <p:spPr bwMode="auto">
          <a:xfrm>
            <a:off x="4072903" y="10705842"/>
            <a:ext cx="3221755" cy="2064006"/>
          </a:xfrm>
          <a:prstGeom prst="rect">
            <a:avLst/>
          </a:prstGeom>
          <a:noFill/>
          <a:ln w="9525">
            <a:noFill/>
            <a:miter lim="800000"/>
            <a:headEnd/>
            <a:tailEnd/>
          </a:ln>
        </p:spPr>
      </p:pic>
      <p:sp>
        <p:nvSpPr>
          <p:cNvPr id="161" name="Plus 160"/>
          <p:cNvSpPr/>
          <p:nvPr/>
        </p:nvSpPr>
        <p:spPr>
          <a:xfrm>
            <a:off x="3742785" y="11352966"/>
            <a:ext cx="335988" cy="33598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764"/>
          </a:p>
        </p:txBody>
      </p:sp>
      <p:sp>
        <p:nvSpPr>
          <p:cNvPr id="162" name="Égal 161"/>
          <p:cNvSpPr/>
          <p:nvPr/>
        </p:nvSpPr>
        <p:spPr>
          <a:xfrm>
            <a:off x="3742785" y="12552923"/>
            <a:ext cx="335988" cy="33598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764">
              <a:solidFill>
                <a:schemeClr val="tx1"/>
              </a:solidFill>
            </a:endParaRPr>
          </a:p>
        </p:txBody>
      </p:sp>
      <p:sp>
        <p:nvSpPr>
          <p:cNvPr id="169" name="Rectangle à coins arrondis 168"/>
          <p:cNvSpPr/>
          <p:nvPr/>
        </p:nvSpPr>
        <p:spPr>
          <a:xfrm>
            <a:off x="2591123" y="14689100"/>
            <a:ext cx="2759594" cy="407940"/>
          </a:xfrm>
          <a:prstGeom prst="roundRect">
            <a:avLst/>
          </a:prstGeom>
          <a:solidFill>
            <a:srgbClr val="DEE4F2"/>
          </a:solidFill>
          <a:ln>
            <a:solidFill>
              <a:srgbClr val="000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002060"/>
                </a:solidFill>
                <a:latin typeface="Arial" pitchFamily="34" charset="0"/>
                <a:cs typeface="Arial" pitchFamily="34" charset="0"/>
              </a:rPr>
              <a:t>Fig 1. Title figure format</a:t>
            </a:r>
            <a:endParaRPr lang="fr-FR" sz="1600" b="1" dirty="0">
              <a:solidFill>
                <a:srgbClr val="002060"/>
              </a:solidFill>
              <a:latin typeface="Arial" pitchFamily="34" charset="0"/>
              <a:cs typeface="Arial" pitchFamily="34" charset="0"/>
            </a:endParaRPr>
          </a:p>
        </p:txBody>
      </p:sp>
      <p:grpSp>
        <p:nvGrpSpPr>
          <p:cNvPr id="179" name="Groupe 178"/>
          <p:cNvGrpSpPr/>
          <p:nvPr/>
        </p:nvGrpSpPr>
        <p:grpSpPr>
          <a:xfrm>
            <a:off x="359622" y="4492010"/>
            <a:ext cx="7152055" cy="3027914"/>
            <a:chOff x="584656" y="5720663"/>
            <a:chExt cx="9288000" cy="4542539"/>
          </a:xfrm>
        </p:grpSpPr>
        <p:sp>
          <p:nvSpPr>
            <p:cNvPr id="267" name="Arrondir un rectangle avec un coin du même côté 266"/>
            <p:cNvSpPr/>
            <p:nvPr/>
          </p:nvSpPr>
          <p:spPr>
            <a:xfrm>
              <a:off x="584656" y="5720663"/>
              <a:ext cx="9288000" cy="558465"/>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Abstract</a:t>
              </a:r>
              <a:endParaRPr lang="en-US" sz="2400" b="1" dirty="0">
                <a:solidFill>
                  <a:schemeClr val="bg1"/>
                </a:solidFill>
                <a:latin typeface="Arial" panose="020B0604020202020204" pitchFamily="34" charset="0"/>
                <a:cs typeface="Arial" panose="020B0604020202020204" pitchFamily="34" charset="0"/>
              </a:endParaRPr>
            </a:p>
          </p:txBody>
        </p:sp>
        <p:sp>
          <p:nvSpPr>
            <p:cNvPr id="178" name="ZoneTexte 177"/>
            <p:cNvSpPr txBox="1"/>
            <p:nvPr/>
          </p:nvSpPr>
          <p:spPr>
            <a:xfrm>
              <a:off x="585716" y="6334433"/>
              <a:ext cx="9286940" cy="3928769"/>
            </a:xfrm>
            <a:prstGeom prst="rect">
              <a:avLst/>
            </a:prstGeom>
            <a:noFill/>
            <a:ln>
              <a:solidFill>
                <a:srgbClr val="161B86"/>
              </a:solidFill>
            </a:ln>
          </p:spPr>
          <p:txBody>
            <a:bodyPr wrap="square" rtlCol="0">
              <a:spAutoFit/>
            </a:bodyPr>
            <a:lstStyle/>
            <a:p>
              <a:pPr algn="just">
                <a:lnSpc>
                  <a:spcPct val="114000"/>
                </a:lnSpc>
              </a:pPr>
              <a:r>
                <a:rPr lang="en-US" sz="1600" dirty="0">
                  <a:latin typeface="Arial" pitchFamily="34" charset="0"/>
                  <a:cs typeface="Arial" pitchFamily="34" charset="0"/>
                </a:rPr>
                <a:t>The instructions in this document are guidelines for preparing a </a:t>
              </a:r>
              <a:r>
                <a:rPr lang="en-US" sz="1600" b="1" dirty="0">
                  <a:solidFill>
                    <a:srgbClr val="C00000"/>
                  </a:solidFill>
                  <a:latin typeface="Arial" pitchFamily="34" charset="0"/>
                  <a:cs typeface="Arial" pitchFamily="34" charset="0"/>
                </a:rPr>
                <a:t>POSTER</a:t>
              </a:r>
              <a:r>
                <a:rPr lang="en-US" sz="1600" dirty="0">
                  <a:latin typeface="Arial" pitchFamily="34" charset="0"/>
                  <a:cs typeface="Arial" pitchFamily="34" charset="0"/>
                </a:rPr>
                <a:t> for submission to ICME’2021. This document can be used as a Power Point template.</a:t>
              </a:r>
            </a:p>
            <a:p>
              <a:pPr algn="just">
                <a:lnSpc>
                  <a:spcPct val="114000"/>
                </a:lnSpc>
              </a:pPr>
              <a:r>
                <a:rPr lang="en-US" sz="1600" b="1" dirty="0" smtClean="0">
                  <a:solidFill>
                    <a:srgbClr val="C00000"/>
                  </a:solidFill>
                  <a:latin typeface="Arial" pitchFamily="34" charset="0"/>
                  <a:cs typeface="Arial" pitchFamily="34" charset="0"/>
                </a:rPr>
                <a:t>Size </a:t>
              </a:r>
              <a:r>
                <a:rPr lang="en-US" sz="1600" b="1" dirty="0">
                  <a:solidFill>
                    <a:srgbClr val="C00000"/>
                  </a:solidFill>
                  <a:latin typeface="Arial" pitchFamily="34" charset="0"/>
                  <a:cs typeface="Arial" pitchFamily="34" charset="0"/>
                </a:rPr>
                <a:t>of the </a:t>
              </a:r>
              <a:r>
                <a:rPr lang="en-US" sz="1600" b="1" dirty="0" smtClean="0">
                  <a:solidFill>
                    <a:srgbClr val="C00000"/>
                  </a:solidFill>
                  <a:latin typeface="Arial" pitchFamily="34" charset="0"/>
                  <a:cs typeface="Arial" pitchFamily="34" charset="0"/>
                </a:rPr>
                <a:t>poster:</a:t>
              </a:r>
            </a:p>
            <a:p>
              <a:pPr marL="285750" indent="-111125" algn="just">
                <a:lnSpc>
                  <a:spcPct val="114000"/>
                </a:lnSpc>
                <a:buFont typeface="Arial" panose="020B0604020202020204" pitchFamily="34" charset="0"/>
                <a:buChar char="•"/>
              </a:pPr>
              <a:r>
                <a:rPr lang="en-US" sz="1600" b="1" dirty="0" smtClean="0">
                  <a:solidFill>
                    <a:srgbClr val="C00000"/>
                  </a:solidFill>
                  <a:latin typeface="Arial" pitchFamily="34" charset="0"/>
                  <a:cs typeface="Arial" pitchFamily="34" charset="0"/>
                </a:rPr>
                <a:t>minimum size is 29,7 cm by 42 cm (A3)</a:t>
              </a:r>
            </a:p>
            <a:p>
              <a:pPr marL="285750" indent="-111125" algn="just">
                <a:lnSpc>
                  <a:spcPct val="114000"/>
                </a:lnSpc>
                <a:buFont typeface="Arial" panose="020B0604020202020204" pitchFamily="34" charset="0"/>
                <a:buChar char="•"/>
              </a:pPr>
              <a:r>
                <a:rPr lang="en-US" sz="1600" b="1" dirty="0" smtClean="0">
                  <a:solidFill>
                    <a:srgbClr val="C00000"/>
                  </a:solidFill>
                  <a:latin typeface="Arial" pitchFamily="34" charset="0"/>
                  <a:cs typeface="Arial" pitchFamily="34" charset="0"/>
                </a:rPr>
                <a:t>maximum size is 42 </a:t>
              </a:r>
              <a:r>
                <a:rPr lang="en-US" sz="1600" b="1" dirty="0">
                  <a:solidFill>
                    <a:srgbClr val="C00000"/>
                  </a:solidFill>
                  <a:latin typeface="Arial" pitchFamily="34" charset="0"/>
                  <a:cs typeface="Arial" pitchFamily="34" charset="0"/>
                </a:rPr>
                <a:t>cm by </a:t>
              </a:r>
              <a:r>
                <a:rPr lang="en-US" sz="1600" b="1" dirty="0" smtClean="0">
                  <a:solidFill>
                    <a:srgbClr val="C00000"/>
                  </a:solidFill>
                  <a:latin typeface="Arial" pitchFamily="34" charset="0"/>
                  <a:cs typeface="Arial" pitchFamily="34" charset="0"/>
                </a:rPr>
                <a:t>59,4 cm (A2)</a:t>
              </a:r>
              <a:endParaRPr lang="en-US" sz="1600" b="1" dirty="0">
                <a:solidFill>
                  <a:srgbClr val="C00000"/>
                </a:solidFill>
                <a:latin typeface="Arial" pitchFamily="34" charset="0"/>
                <a:cs typeface="Arial" pitchFamily="34" charset="0"/>
              </a:endParaRPr>
            </a:p>
            <a:p>
              <a:pPr algn="just">
                <a:lnSpc>
                  <a:spcPct val="114000"/>
                </a:lnSpc>
              </a:pPr>
              <a:r>
                <a:rPr lang="en-US" sz="1600" dirty="0" smtClean="0">
                  <a:latin typeface="Arial" pitchFamily="34" charset="0"/>
                  <a:cs typeface="Arial" pitchFamily="34" charset="0"/>
                </a:rPr>
                <a:t>Title </a:t>
              </a:r>
              <a:r>
                <a:rPr lang="en-US" sz="1600" dirty="0">
                  <a:latin typeface="Arial" pitchFamily="34" charset="0"/>
                  <a:cs typeface="Arial" pitchFamily="34" charset="0"/>
                </a:rPr>
                <a:t>paragraph: Arial </a:t>
              </a:r>
              <a:r>
                <a:rPr lang="en-US" sz="1600" dirty="0" smtClean="0">
                  <a:latin typeface="Arial" pitchFamily="34" charset="0"/>
                  <a:cs typeface="Arial" pitchFamily="34" charset="0"/>
                </a:rPr>
                <a:t>24 </a:t>
              </a:r>
              <a:r>
                <a:rPr lang="en-US" sz="1600" dirty="0">
                  <a:latin typeface="Arial" pitchFamily="34" charset="0"/>
                  <a:cs typeface="Arial" pitchFamily="34" charset="0"/>
                </a:rPr>
                <a:t>; Bold</a:t>
              </a:r>
            </a:p>
            <a:p>
              <a:pPr algn="just">
                <a:lnSpc>
                  <a:spcPct val="114000"/>
                </a:lnSpc>
              </a:pPr>
              <a:r>
                <a:rPr lang="en-US" sz="1600" dirty="0">
                  <a:latin typeface="Arial" pitchFamily="34" charset="0"/>
                  <a:cs typeface="Arial" pitchFamily="34" charset="0"/>
                </a:rPr>
                <a:t>The subtitles: in italic, Arial </a:t>
              </a:r>
              <a:r>
                <a:rPr lang="en-US" sz="1600" dirty="0" smtClean="0">
                  <a:latin typeface="Arial" pitchFamily="34" charset="0"/>
                  <a:cs typeface="Arial" pitchFamily="34" charset="0"/>
                </a:rPr>
                <a:t>20 </a:t>
              </a:r>
              <a:r>
                <a:rPr lang="en-US" sz="1600" dirty="0">
                  <a:latin typeface="Arial" pitchFamily="34" charset="0"/>
                  <a:cs typeface="Arial" pitchFamily="34" charset="0"/>
                </a:rPr>
                <a:t>; Bold</a:t>
              </a:r>
            </a:p>
            <a:p>
              <a:pPr algn="just">
                <a:lnSpc>
                  <a:spcPct val="114000"/>
                </a:lnSpc>
              </a:pPr>
              <a:r>
                <a:rPr lang="en-US" sz="1600" dirty="0">
                  <a:latin typeface="Arial" pitchFamily="34" charset="0"/>
                  <a:cs typeface="Arial" pitchFamily="34" charset="0"/>
                </a:rPr>
                <a:t>Paragraph text: Arial </a:t>
              </a:r>
              <a:r>
                <a:rPr lang="en-US" sz="1600" dirty="0" smtClean="0">
                  <a:latin typeface="Arial" pitchFamily="34" charset="0"/>
                  <a:cs typeface="Arial" pitchFamily="34" charset="0"/>
                </a:rPr>
                <a:t>16</a:t>
              </a:r>
              <a:endParaRPr lang="fr-FR" sz="1600" dirty="0">
                <a:latin typeface="Arial" pitchFamily="34" charset="0"/>
                <a:cs typeface="Arial" pitchFamily="34" charset="0"/>
              </a:endParaRPr>
            </a:p>
          </p:txBody>
        </p:sp>
      </p:grpSp>
      <p:grpSp>
        <p:nvGrpSpPr>
          <p:cNvPr id="180" name="Groupe 179"/>
          <p:cNvGrpSpPr/>
          <p:nvPr/>
        </p:nvGrpSpPr>
        <p:grpSpPr>
          <a:xfrm>
            <a:off x="7656417" y="18792650"/>
            <a:ext cx="7104057" cy="1944216"/>
            <a:chOff x="584656" y="5742437"/>
            <a:chExt cx="9288000" cy="3316220"/>
          </a:xfrm>
        </p:grpSpPr>
        <p:sp>
          <p:nvSpPr>
            <p:cNvPr id="196" name="Arrondir un rectangle avec un coin du même côté 195"/>
            <p:cNvSpPr/>
            <p:nvPr/>
          </p:nvSpPr>
          <p:spPr>
            <a:xfrm>
              <a:off x="584656" y="5742437"/>
              <a:ext cx="9288000" cy="558464"/>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cs typeface="Arial" pitchFamily="34" charset="0"/>
                </a:rPr>
                <a:t>Conclusion</a:t>
              </a:r>
              <a:endParaRPr lang="en-US" sz="2400" b="1" dirty="0">
                <a:solidFill>
                  <a:schemeClr val="bg1"/>
                </a:solidFill>
                <a:cs typeface="Arial" pitchFamily="34" charset="0"/>
              </a:endParaRPr>
            </a:p>
          </p:txBody>
        </p:sp>
        <p:sp>
          <p:nvSpPr>
            <p:cNvPr id="197" name="ZoneTexte 196"/>
            <p:cNvSpPr txBox="1"/>
            <p:nvPr/>
          </p:nvSpPr>
          <p:spPr>
            <a:xfrm>
              <a:off x="585716" y="6334433"/>
              <a:ext cx="9286940" cy="2724224"/>
            </a:xfrm>
            <a:prstGeom prst="rect">
              <a:avLst/>
            </a:prstGeom>
            <a:noFill/>
            <a:ln>
              <a:solidFill>
                <a:srgbClr val="161B86"/>
              </a:solidFill>
            </a:ln>
          </p:spPr>
          <p:txBody>
            <a:bodyPr wrap="square" rtlCol="0">
              <a:spAutoFit/>
            </a:bodyPr>
            <a:lstStyle/>
            <a:p>
              <a:r>
                <a:rPr lang="en-US" sz="1600" dirty="0">
                  <a:latin typeface="Arial" pitchFamily="34" charset="0"/>
                  <a:cs typeface="Arial" pitchFamily="34" charset="0"/>
                </a:rPr>
                <a:t>Mention here your:</a:t>
              </a:r>
            </a:p>
            <a:p>
              <a:r>
                <a:rPr lang="en-US" sz="1600" dirty="0">
                  <a:latin typeface="Arial" pitchFamily="34" charset="0"/>
                  <a:cs typeface="Arial" pitchFamily="34" charset="0"/>
                </a:rPr>
                <a:t>  - results,</a:t>
              </a:r>
            </a:p>
            <a:p>
              <a:r>
                <a:rPr lang="en-US" sz="1600" dirty="0">
                  <a:latin typeface="Arial" pitchFamily="34" charset="0"/>
                  <a:cs typeface="Arial" pitchFamily="34" charset="0"/>
                </a:rPr>
                <a:t>  - conclusions</a:t>
              </a:r>
            </a:p>
            <a:p>
              <a:r>
                <a:rPr lang="en-US" sz="1600" dirty="0">
                  <a:latin typeface="Arial" pitchFamily="34" charset="0"/>
                  <a:cs typeface="Arial" pitchFamily="34" charset="0"/>
                </a:rPr>
                <a:t>  - reflections</a:t>
              </a:r>
            </a:p>
            <a:p>
              <a:r>
                <a:rPr lang="en-US" sz="1600" dirty="0">
                  <a:latin typeface="Arial" pitchFamily="34" charset="0"/>
                  <a:cs typeface="Arial" pitchFamily="34" charset="0"/>
                </a:rPr>
                <a:t>  - next works</a:t>
              </a:r>
            </a:p>
            <a:p>
              <a:endParaRPr lang="en-US" sz="1600" dirty="0">
                <a:latin typeface="Arial" pitchFamily="34" charset="0"/>
                <a:cs typeface="Arial" pitchFamily="34" charset="0"/>
              </a:endParaRPr>
            </a:p>
            <a:p>
              <a:endParaRPr lang="fr-FR" sz="1600" dirty="0">
                <a:latin typeface="Arial" pitchFamily="34" charset="0"/>
                <a:cs typeface="Arial" pitchFamily="34" charset="0"/>
              </a:endParaRPr>
            </a:p>
          </p:txBody>
        </p:sp>
      </p:grpSp>
      <p:grpSp>
        <p:nvGrpSpPr>
          <p:cNvPr id="18" name="Groupe 17"/>
          <p:cNvGrpSpPr/>
          <p:nvPr/>
        </p:nvGrpSpPr>
        <p:grpSpPr>
          <a:xfrm>
            <a:off x="359242" y="7633576"/>
            <a:ext cx="7152055" cy="1048375"/>
            <a:chOff x="584656" y="5742437"/>
            <a:chExt cx="9288000" cy="1572794"/>
          </a:xfrm>
        </p:grpSpPr>
        <p:sp>
          <p:nvSpPr>
            <p:cNvPr id="19" name="Arrondir un rectangle avec un coin du même côté 18"/>
            <p:cNvSpPr/>
            <p:nvPr/>
          </p:nvSpPr>
          <p:spPr>
            <a:xfrm>
              <a:off x="584656" y="5742437"/>
              <a:ext cx="9288000" cy="558464"/>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1</a:t>
              </a:r>
              <a:endParaRPr lang="en-US" sz="2400" b="1" dirty="0">
                <a:solidFill>
                  <a:schemeClr val="bg1"/>
                </a:solidFill>
                <a:latin typeface="Arial" panose="020B0604020202020204" pitchFamily="34" charset="0"/>
                <a:cs typeface="Arial" panose="020B0604020202020204" pitchFamily="34" charset="0"/>
              </a:endParaRPr>
            </a:p>
          </p:txBody>
        </p:sp>
        <p:sp>
          <p:nvSpPr>
            <p:cNvPr id="20" name="ZoneTexte 19"/>
            <p:cNvSpPr txBox="1"/>
            <p:nvPr/>
          </p:nvSpPr>
          <p:spPr>
            <a:xfrm>
              <a:off x="585716" y="6334433"/>
              <a:ext cx="9286940" cy="980798"/>
            </a:xfrm>
            <a:prstGeom prst="rect">
              <a:avLst/>
            </a:prstGeom>
            <a:noFill/>
            <a:ln>
              <a:solidFill>
                <a:srgbClr val="161B86"/>
              </a:solidFill>
            </a:ln>
          </p:spPr>
          <p:txBody>
            <a:bodyPr wrap="square" rtlCol="0">
              <a:spAutoFit/>
            </a:bodyPr>
            <a:lstStyle/>
            <a:p>
              <a:pPr algn="just">
                <a:lnSpc>
                  <a:spcPct val="114000"/>
                </a:lnSpc>
              </a:pPr>
              <a:r>
                <a:rPr lang="en-US" sz="1600" dirty="0">
                  <a:latin typeface="Arial" pitchFamily="34" charset="0"/>
                  <a:cs typeface="Arial" pitchFamily="34" charset="0"/>
                </a:rPr>
                <a:t>Tables and figures must be presented according to the following models. You must specify the number and the title.</a:t>
              </a:r>
              <a:endParaRPr lang="fr-FR" sz="1600" dirty="0">
                <a:latin typeface="Arial" pitchFamily="34" charset="0"/>
                <a:cs typeface="Arial" pitchFamily="34" charset="0"/>
              </a:endParaRPr>
            </a:p>
          </p:txBody>
        </p:sp>
      </p:grpSp>
      <p:sp>
        <p:nvSpPr>
          <p:cNvPr id="21" name="Rectangle à coins arrondis 20"/>
          <p:cNvSpPr/>
          <p:nvPr/>
        </p:nvSpPr>
        <p:spPr>
          <a:xfrm>
            <a:off x="2495825" y="8897975"/>
            <a:ext cx="2759594" cy="407940"/>
          </a:xfrm>
          <a:prstGeom prst="roundRect">
            <a:avLst/>
          </a:prstGeom>
          <a:solidFill>
            <a:srgbClr val="DEE4F2"/>
          </a:solidFill>
          <a:ln>
            <a:solidFill>
              <a:srgbClr val="000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002060"/>
                </a:solidFill>
                <a:latin typeface="Arial" pitchFamily="34" charset="0"/>
                <a:cs typeface="Arial" pitchFamily="34" charset="0"/>
              </a:rPr>
              <a:t>Table 1. Title Table format</a:t>
            </a:r>
            <a:endParaRPr lang="fr-FR" sz="1600" b="1" dirty="0">
              <a:solidFill>
                <a:srgbClr val="002060"/>
              </a:solidFill>
              <a:latin typeface="Arial" pitchFamily="34" charset="0"/>
              <a:cs typeface="Arial" pitchFamily="34" charset="0"/>
            </a:endParaRPr>
          </a:p>
        </p:txBody>
      </p:sp>
      <p:graphicFrame>
        <p:nvGraphicFramePr>
          <p:cNvPr id="23" name="Tableau 22"/>
          <p:cNvGraphicFramePr>
            <a:graphicFrameLocks noGrp="1"/>
          </p:cNvGraphicFramePr>
          <p:nvPr>
            <p:extLst>
              <p:ext uri="{D42A27DB-BD31-4B8C-83A1-F6EECF244321}">
                <p14:modId xmlns:p14="http://schemas.microsoft.com/office/powerpoint/2010/main" val="1843921481"/>
              </p:ext>
            </p:extLst>
          </p:nvPr>
        </p:nvGraphicFramePr>
        <p:xfrm>
          <a:off x="574899" y="9469310"/>
          <a:ext cx="6761803" cy="1042096"/>
        </p:xfrm>
        <a:graphic>
          <a:graphicData uri="http://schemas.openxmlformats.org/drawingml/2006/table">
            <a:tbl>
              <a:tblPr>
                <a:tableStyleId>{BC89EF96-8CEA-46FF-86C4-4CE0E7609802}</a:tableStyleId>
              </a:tblPr>
              <a:tblGrid>
                <a:gridCol w="1948351">
                  <a:extLst>
                    <a:ext uri="{9D8B030D-6E8A-4147-A177-3AD203B41FA5}">
                      <a16:colId xmlns:a16="http://schemas.microsoft.com/office/drawing/2014/main" val="20000"/>
                    </a:ext>
                  </a:extLst>
                </a:gridCol>
                <a:gridCol w="886794">
                  <a:extLst>
                    <a:ext uri="{9D8B030D-6E8A-4147-A177-3AD203B41FA5}">
                      <a16:colId xmlns:a16="http://schemas.microsoft.com/office/drawing/2014/main" val="20001"/>
                    </a:ext>
                  </a:extLst>
                </a:gridCol>
                <a:gridCol w="973676">
                  <a:extLst>
                    <a:ext uri="{9D8B030D-6E8A-4147-A177-3AD203B41FA5}">
                      <a16:colId xmlns:a16="http://schemas.microsoft.com/office/drawing/2014/main" val="20002"/>
                    </a:ext>
                  </a:extLst>
                </a:gridCol>
                <a:gridCol w="970679">
                  <a:extLst>
                    <a:ext uri="{9D8B030D-6E8A-4147-A177-3AD203B41FA5}">
                      <a16:colId xmlns:a16="http://schemas.microsoft.com/office/drawing/2014/main" val="20003"/>
                    </a:ext>
                  </a:extLst>
                </a:gridCol>
                <a:gridCol w="990652">
                  <a:extLst>
                    <a:ext uri="{9D8B030D-6E8A-4147-A177-3AD203B41FA5}">
                      <a16:colId xmlns:a16="http://schemas.microsoft.com/office/drawing/2014/main" val="20004"/>
                    </a:ext>
                  </a:extLst>
                </a:gridCol>
                <a:gridCol w="991651">
                  <a:extLst>
                    <a:ext uri="{9D8B030D-6E8A-4147-A177-3AD203B41FA5}">
                      <a16:colId xmlns:a16="http://schemas.microsoft.com/office/drawing/2014/main" val="20005"/>
                    </a:ext>
                  </a:extLst>
                </a:gridCol>
              </a:tblGrid>
              <a:tr h="260524">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Model</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P</a:t>
                      </a:r>
                      <a:r>
                        <a:rPr lang="en-US" sz="1600" baseline="-25000" dirty="0" err="1">
                          <a:latin typeface="Arial" panose="020B0604020202020204" pitchFamily="34" charset="0"/>
                          <a:cs typeface="Arial" panose="020B0604020202020204" pitchFamily="34" charset="0"/>
                        </a:rPr>
                        <a:t>n</a:t>
                      </a:r>
                      <a:r>
                        <a:rPr lang="en-US" sz="1600" dirty="0">
                          <a:latin typeface="Arial" panose="020B0604020202020204" pitchFamily="34" charset="0"/>
                          <a:cs typeface="Arial" panose="020B0604020202020204" pitchFamily="34" charset="0"/>
                        </a:rPr>
                        <a:t> [W]</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Ø [m]</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V</a:t>
                      </a:r>
                      <a:r>
                        <a:rPr lang="en-US" sz="1600" baseline="-25000" dirty="0" err="1">
                          <a:latin typeface="Arial" panose="020B0604020202020204" pitchFamily="34" charset="0"/>
                          <a:cs typeface="Arial" panose="020B0604020202020204" pitchFamily="34" charset="0"/>
                        </a:rPr>
                        <a:t>d</a:t>
                      </a:r>
                      <a:r>
                        <a:rPr lang="en-US" sz="1600" dirty="0">
                          <a:latin typeface="Arial" panose="020B0604020202020204" pitchFamily="34" charset="0"/>
                          <a:cs typeface="Arial" panose="020B0604020202020204" pitchFamily="34" charset="0"/>
                        </a:rPr>
                        <a:t> [m/s]</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V</a:t>
                      </a:r>
                      <a:r>
                        <a:rPr lang="en-US" sz="1600" baseline="-25000" dirty="0" err="1">
                          <a:latin typeface="Arial" panose="020B0604020202020204" pitchFamily="34" charset="0"/>
                          <a:cs typeface="Arial" panose="020B0604020202020204" pitchFamily="34" charset="0"/>
                        </a:rPr>
                        <a:t>n</a:t>
                      </a:r>
                      <a:r>
                        <a:rPr lang="en-US" sz="1600" dirty="0">
                          <a:latin typeface="Arial" panose="020B0604020202020204" pitchFamily="34" charset="0"/>
                          <a:cs typeface="Arial" panose="020B0604020202020204" pitchFamily="34" charset="0"/>
                        </a:rPr>
                        <a:t> [m/s]</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V</a:t>
                      </a:r>
                      <a:r>
                        <a:rPr lang="en-US" sz="1600" baseline="-25000" dirty="0" err="1">
                          <a:latin typeface="Arial" panose="020B0604020202020204" pitchFamily="34" charset="0"/>
                          <a:cs typeface="Arial" panose="020B0604020202020204" pitchFamily="34" charset="0"/>
                        </a:rPr>
                        <a:t>c</a:t>
                      </a:r>
                      <a:r>
                        <a:rPr lang="en-US" sz="1600" dirty="0">
                          <a:latin typeface="Arial" panose="020B0604020202020204" pitchFamily="34" charset="0"/>
                          <a:cs typeface="Arial" panose="020B0604020202020204" pitchFamily="34" charset="0"/>
                        </a:rPr>
                        <a:t>[m/s]</a:t>
                      </a:r>
                      <a:endParaRPr lang="fr-FR" sz="1600" b="1" dirty="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0"/>
                  </a:ext>
                </a:extLst>
              </a:tr>
              <a:tr h="260524">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C1: Cyclone 1kW</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1000</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2,7</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2,5</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9</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15</a:t>
                      </a:r>
                      <a:endParaRPr lang="fr-FR" sz="1600" dirty="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1"/>
                  </a:ext>
                </a:extLst>
              </a:tr>
              <a:tr h="260524">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sky: Skystream 3.7</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1800</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3,72</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2,5</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9</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25</a:t>
                      </a:r>
                      <a:endParaRPr lang="fr-FR" sz="160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2"/>
                  </a:ext>
                </a:extLst>
              </a:tr>
              <a:tr h="260524">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C3: Cyclone 3kW</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3000</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4,5</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2,5</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10</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15</a:t>
                      </a:r>
                      <a:endParaRPr lang="fr-FR" sz="1600" dirty="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3"/>
                  </a:ext>
                </a:extLst>
              </a:tr>
            </a:tbl>
          </a:graphicData>
        </a:graphic>
      </p:graphicFrame>
      <p:grpSp>
        <p:nvGrpSpPr>
          <p:cNvPr id="33" name="Groupe 32"/>
          <p:cNvGrpSpPr/>
          <p:nvPr/>
        </p:nvGrpSpPr>
        <p:grpSpPr>
          <a:xfrm>
            <a:off x="7669115" y="15306688"/>
            <a:ext cx="7104057" cy="3413954"/>
            <a:chOff x="584656" y="5635422"/>
            <a:chExt cx="9288000" cy="5731771"/>
          </a:xfrm>
        </p:grpSpPr>
        <p:sp>
          <p:nvSpPr>
            <p:cNvPr id="34" name="Arrondir un rectangle avec un coin du même côté 33"/>
            <p:cNvSpPr/>
            <p:nvPr/>
          </p:nvSpPr>
          <p:spPr>
            <a:xfrm>
              <a:off x="584656" y="5635422"/>
              <a:ext cx="9288000" cy="588520"/>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4</a:t>
              </a:r>
              <a:endParaRPr lang="en-US" sz="2400" b="1" dirty="0">
                <a:solidFill>
                  <a:schemeClr val="bg1"/>
                </a:solidFill>
                <a:latin typeface="Arial" panose="020B0604020202020204" pitchFamily="34" charset="0"/>
                <a:cs typeface="Arial" panose="020B0604020202020204" pitchFamily="34" charset="0"/>
              </a:endParaRPr>
            </a:p>
          </p:txBody>
        </p:sp>
        <p:sp>
          <p:nvSpPr>
            <p:cNvPr id="35" name="ZoneTexte 34"/>
            <p:cNvSpPr txBox="1"/>
            <p:nvPr/>
          </p:nvSpPr>
          <p:spPr>
            <a:xfrm>
              <a:off x="585716" y="6312863"/>
              <a:ext cx="9286940" cy="5054330"/>
            </a:xfrm>
            <a:prstGeom prst="rect">
              <a:avLst/>
            </a:prstGeom>
            <a:noFill/>
            <a:ln>
              <a:solidFill>
                <a:srgbClr val="161B86"/>
              </a:solidFill>
            </a:ln>
          </p:spPr>
          <p:txBody>
            <a:bodyPr wrap="square" rtlCol="0">
              <a:spAutoFit/>
            </a:bodyPr>
            <a:lstStyle/>
            <a:p>
              <a:pPr algn="just"/>
              <a:endParaRPr lang="en-US" sz="700" dirty="0">
                <a:latin typeface="Arial" panose="020B0604020202020204" pitchFamily="34" charset="0"/>
                <a:cs typeface="Arial" panose="020B0604020202020204" pitchFamily="34" charset="0"/>
              </a:endParaRPr>
            </a:p>
            <a:p>
              <a:pPr algn="just" fontAlgn="base"/>
              <a:r>
                <a:rPr lang="en-US" sz="1600" dirty="0">
                  <a:latin typeface="Arial" panose="020B0604020202020204" pitchFamily="34" charset="0"/>
                  <a:cs typeface="Arial" panose="020B0604020202020204" pitchFamily="34" charset="0"/>
                </a:rPr>
                <a:t>All the accepted papers will be published in the Conference Proceeding.</a:t>
              </a:r>
            </a:p>
            <a:p>
              <a:pPr algn="just" fontAlgn="base"/>
              <a:r>
                <a:rPr lang="en-US" sz="1600" dirty="0">
                  <a:latin typeface="Arial" panose="020B0604020202020204" pitchFamily="34" charset="0"/>
                  <a:cs typeface="Arial" panose="020B0604020202020204" pitchFamily="34" charset="0"/>
                </a:rPr>
                <a:t>The abstract proceeding will be published in this Book:</a:t>
              </a:r>
            </a:p>
            <a:p>
              <a:pPr algn="just" fontAlgn="base"/>
              <a:r>
                <a:rPr lang="en-US" sz="1600" dirty="0">
                  <a:latin typeface="Arial" panose="020B0604020202020204" pitchFamily="34" charset="0"/>
                  <a:cs typeface="Arial" panose="020B0604020202020204" pitchFamily="34" charset="0"/>
                </a:rPr>
                <a:t>"Advances in Mechanics and Energy (Volume 6)"</a:t>
              </a:r>
            </a:p>
            <a:p>
              <a:pPr algn="just" fontAlgn="base"/>
              <a:r>
                <a:rPr lang="en-US" sz="1600" dirty="0">
                  <a:latin typeface="Arial" panose="020B0604020202020204" pitchFamily="34" charset="0"/>
                  <a:cs typeface="Arial" panose="020B0604020202020204" pitchFamily="34" charset="0"/>
                </a:rPr>
                <a:t>Published by: "International Association of Researchers in Mechanics and Energy"</a:t>
              </a:r>
            </a:p>
            <a:p>
              <a:pPr algn="just" fontAlgn="base"/>
              <a:r>
                <a:rPr lang="en-US" sz="1600" dirty="0">
                  <a:latin typeface="Arial" panose="020B0604020202020204" pitchFamily="34" charset="0"/>
                  <a:cs typeface="Arial" panose="020B0604020202020204" pitchFamily="34" charset="0"/>
                  <a:hlinkClick r:id="rId5"/>
                </a:rPr>
                <a:t>http://</a:t>
              </a:r>
              <a:r>
                <a:rPr lang="en-US" sz="1600" dirty="0" smtClean="0">
                  <a:latin typeface="Arial" panose="020B0604020202020204" pitchFamily="34" charset="0"/>
                  <a:cs typeface="Arial" panose="020B0604020202020204" pitchFamily="34" charset="0"/>
                  <a:hlinkClick r:id="rId5"/>
                </a:rPr>
                <a:t>www.aicme.net</a:t>
              </a:r>
              <a:endParaRPr lang="en-US" sz="1600" dirty="0" smtClean="0">
                <a:latin typeface="Arial" panose="020B0604020202020204" pitchFamily="34" charset="0"/>
                <a:cs typeface="Arial" panose="020B0604020202020204" pitchFamily="34" charset="0"/>
              </a:endParaRPr>
            </a:p>
            <a:p>
              <a:pPr algn="just" fontAlgn="base"/>
              <a:r>
                <a:rPr lang="en-US" sz="1600" dirty="0">
                  <a:latin typeface="Arial" panose="020B0604020202020204" pitchFamily="34" charset="0"/>
                  <a:cs typeface="Arial" panose="020B0604020202020204" pitchFamily="34" charset="0"/>
                </a:rPr>
                <a:t>The presented and selected papers will be published in :</a:t>
              </a:r>
            </a:p>
            <a:p>
              <a:pPr algn="just" fontAlgn="base"/>
              <a:r>
                <a:rPr lang="en-US" sz="1600" dirty="0">
                  <a:latin typeface="Arial" panose="020B0604020202020204" pitchFamily="34" charset="0"/>
                  <a:cs typeface="Arial" panose="020B0604020202020204" pitchFamily="34" charset="0"/>
                </a:rPr>
                <a:t>"International Journal of Mechanics and Energy (IJME)"</a:t>
              </a:r>
            </a:p>
            <a:p>
              <a:pPr algn="just" fontAlgn="base"/>
              <a:r>
                <a:rPr lang="en-US" sz="1600" dirty="0">
                  <a:latin typeface="Arial" panose="020B0604020202020204" pitchFamily="34" charset="0"/>
                  <a:cs typeface="Arial" panose="020B0604020202020204" pitchFamily="34" charset="0"/>
                </a:rPr>
                <a:t>Published by: "International Association of Researches in Mechanics and Energy (AICME)"</a:t>
              </a:r>
            </a:p>
            <a:p>
              <a:pPr algn="just" fontAlgn="base"/>
              <a:r>
                <a:rPr lang="en-US" sz="1600" dirty="0">
                  <a:latin typeface="Arial" panose="020B0604020202020204" pitchFamily="34" charset="0"/>
                  <a:cs typeface="Arial" panose="020B0604020202020204" pitchFamily="34" charset="0"/>
                  <a:hlinkClick r:id="rId6"/>
                </a:rPr>
                <a:t>https://ijme.aicme.net</a:t>
              </a:r>
              <a:endParaRPr lang="en-US" sz="1600" dirty="0">
                <a:latin typeface="Arial" panose="020B0604020202020204" pitchFamily="34" charset="0"/>
                <a:cs typeface="Arial" panose="020B0604020202020204" pitchFamily="34" charset="0"/>
              </a:endParaRPr>
            </a:p>
            <a:p>
              <a:pPr algn="just" fontAlgn="base"/>
              <a:endParaRPr lang="en-US" sz="1600" dirty="0">
                <a:latin typeface="Arial" panose="020B0604020202020204" pitchFamily="34" charset="0"/>
                <a:cs typeface="Arial" panose="020B0604020202020204" pitchFamily="34" charset="0"/>
              </a:endParaRPr>
            </a:p>
            <a:p>
              <a:pPr algn="just" fontAlgn="base"/>
              <a:endParaRPr lang="fr-FR" sz="1600" dirty="0">
                <a:latin typeface="Arial" panose="020B0604020202020204" pitchFamily="34" charset="0"/>
                <a:cs typeface="Arial" panose="020B0604020202020204" pitchFamily="34" charset="0"/>
              </a:endParaRPr>
            </a:p>
          </p:txBody>
        </p:sp>
      </p:grpSp>
      <p:grpSp>
        <p:nvGrpSpPr>
          <p:cNvPr id="39" name="Groupe 38"/>
          <p:cNvGrpSpPr/>
          <p:nvPr/>
        </p:nvGrpSpPr>
        <p:grpSpPr>
          <a:xfrm>
            <a:off x="7667909" y="4494388"/>
            <a:ext cx="7105975" cy="10718514"/>
            <a:chOff x="564593" y="5720663"/>
            <a:chExt cx="9290508" cy="11238832"/>
          </a:xfrm>
        </p:grpSpPr>
        <p:sp>
          <p:nvSpPr>
            <p:cNvPr id="40" name="Arrondir un rectangle avec un coin du même côté 39"/>
            <p:cNvSpPr/>
            <p:nvPr/>
          </p:nvSpPr>
          <p:spPr>
            <a:xfrm>
              <a:off x="564593" y="5720663"/>
              <a:ext cx="9288000" cy="422887"/>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3</a:t>
              </a:r>
              <a:endParaRPr lang="en-US" sz="2400" b="1" dirty="0">
                <a:solidFill>
                  <a:schemeClr val="bg1"/>
                </a:solidFill>
                <a:latin typeface="Arial" panose="020B0604020202020204" pitchFamily="34" charset="0"/>
                <a:cs typeface="Arial" panose="020B0604020202020204" pitchFamily="34" charset="0"/>
              </a:endParaRPr>
            </a:p>
          </p:txBody>
        </p:sp>
        <p:sp>
          <p:nvSpPr>
            <p:cNvPr id="41" name="ZoneTexte 40"/>
            <p:cNvSpPr txBox="1"/>
            <p:nvPr/>
          </p:nvSpPr>
          <p:spPr>
            <a:xfrm>
              <a:off x="568162" y="6176885"/>
              <a:ext cx="9286939" cy="10782610"/>
            </a:xfrm>
            <a:prstGeom prst="rect">
              <a:avLst/>
            </a:prstGeom>
            <a:noFill/>
            <a:ln>
              <a:solidFill>
                <a:srgbClr val="161B86"/>
              </a:solidFill>
            </a:ln>
          </p:spPr>
          <p:txBody>
            <a:bodyPr wrap="square" rtlCol="0">
              <a:spAutoFit/>
            </a:bodyPr>
            <a:lstStyle/>
            <a:p>
              <a:pPr algn="just" defTabSz="69868">
                <a:lnSpc>
                  <a:spcPct val="110000"/>
                </a:lnSpc>
                <a:spcBef>
                  <a:spcPts val="257"/>
                </a:spcBef>
                <a:defRPr/>
              </a:pPr>
              <a:r>
                <a:rPr lang="en-GB" sz="1600" dirty="0">
                  <a:latin typeface="Arial" pitchFamily="34" charset="0"/>
                  <a:cs typeface="Arial" pitchFamily="34" charset="0"/>
                </a:rPr>
                <a:t>The subject areas include, but are not limited to the following fields: </a:t>
              </a:r>
            </a:p>
            <a:p>
              <a:pPr algn="just" defTabSz="69868">
                <a:lnSpc>
                  <a:spcPct val="110000"/>
                </a:lnSpc>
                <a:spcBef>
                  <a:spcPts val="133"/>
                </a:spcBef>
                <a:spcAft>
                  <a:spcPts val="133"/>
                </a:spcAft>
                <a:buFont typeface="Arial" pitchFamily="34" charset="0"/>
                <a:buChar char="•"/>
                <a:defRPr/>
              </a:pPr>
              <a:r>
                <a:rPr lang="en-US" sz="1600" dirty="0">
                  <a:solidFill>
                    <a:srgbClr val="C00000"/>
                  </a:solidFill>
                  <a:latin typeface="Arial" pitchFamily="34" charset="0"/>
                  <a:cs typeface="Arial" pitchFamily="34" charset="0"/>
                </a:rPr>
                <a:t> Mechanics:</a:t>
              </a:r>
              <a:endParaRPr lang="fr-FR" sz="1600" dirty="0">
                <a:solidFill>
                  <a:srgbClr val="C00000"/>
                </a:solidFill>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en-GB" sz="1600" dirty="0">
                  <a:latin typeface="Arial" pitchFamily="34" charset="0"/>
                  <a:cs typeface="Arial" pitchFamily="34" charset="0"/>
                </a:rPr>
                <a:t>Mechanical and physical characterization </a:t>
              </a:r>
            </a:p>
            <a:p>
              <a:pPr marL="533347" lvl="1" indent="-177782" algn="just" defTabSz="119580">
                <a:lnSpc>
                  <a:spcPct val="110000"/>
                </a:lnSpc>
                <a:buFont typeface="Wingdings" panose="05000000000000000000" pitchFamily="2" charset="2"/>
                <a:buChar char="§"/>
                <a:defRPr/>
              </a:pPr>
              <a:r>
                <a:rPr lang="en-US" sz="1600" dirty="0">
                  <a:latin typeface="Arial" pitchFamily="34" charset="0"/>
                  <a:cs typeface="Arial" pitchFamily="34" charset="0"/>
                </a:rPr>
                <a:t>Computational methods in mechanics</a:t>
              </a:r>
            </a:p>
            <a:p>
              <a:pPr marL="533347" lvl="1" indent="-177782" algn="just" defTabSz="119580">
                <a:lnSpc>
                  <a:spcPct val="110000"/>
                </a:lnSpc>
                <a:buFont typeface="Wingdings" panose="05000000000000000000" pitchFamily="2" charset="2"/>
                <a:buChar char="§"/>
                <a:defRPr/>
              </a:pPr>
              <a:r>
                <a:rPr lang="en-GB" sz="1600" dirty="0">
                  <a:latin typeface="Arial" pitchFamily="34" charset="0"/>
                  <a:cs typeface="Arial" pitchFamily="34" charset="0"/>
                </a:rPr>
                <a:t>Static and dynamic </a:t>
              </a:r>
              <a:r>
                <a:rPr lang="en-GB" sz="1600" dirty="0" smtClean="0">
                  <a:latin typeface="Arial" pitchFamily="34" charset="0"/>
                  <a:cs typeface="Arial" pitchFamily="34" charset="0"/>
                </a:rPr>
                <a:t>behaviour</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a:latin typeface="Arial" pitchFamily="34" charset="0"/>
                  <a:cs typeface="Arial" pitchFamily="34" charset="0"/>
                </a:rPr>
                <a:t>Design and </a:t>
              </a:r>
              <a:r>
                <a:rPr lang="en-US" sz="1600" dirty="0">
                  <a:latin typeface="Arial" pitchFamily="34" charset="0"/>
                  <a:cs typeface="Arial" pitchFamily="34" charset="0"/>
                </a:rPr>
                <a:t>Manufacturing</a:t>
              </a:r>
              <a:r>
                <a:rPr lang="en-GB" sz="1600" dirty="0">
                  <a:latin typeface="Arial" pitchFamily="34" charset="0"/>
                  <a:cs typeface="Arial" pitchFamily="34" charset="0"/>
                </a:rPr>
                <a:t> </a:t>
              </a:r>
            </a:p>
            <a:p>
              <a:pPr marL="533347" lvl="1" indent="-177782" algn="just" defTabSz="119580">
                <a:lnSpc>
                  <a:spcPct val="110000"/>
                </a:lnSpc>
                <a:buFont typeface="Wingdings" panose="05000000000000000000" pitchFamily="2" charset="2"/>
                <a:buChar char="§"/>
                <a:defRPr/>
              </a:pPr>
              <a:r>
                <a:rPr lang="en-US" sz="1600" dirty="0">
                  <a:latin typeface="Arial" pitchFamily="34" charset="0"/>
                  <a:cs typeface="Arial" pitchFamily="34" charset="0"/>
                </a:rPr>
                <a:t>Mechatronics</a:t>
              </a:r>
            </a:p>
            <a:p>
              <a:pPr algn="just" defTabSz="69868">
                <a:lnSpc>
                  <a:spcPct val="110000"/>
                </a:lnSpc>
                <a:spcBef>
                  <a:spcPts val="133"/>
                </a:spcBef>
                <a:spcAft>
                  <a:spcPts val="133"/>
                </a:spcAft>
                <a:buFont typeface="Arial" pitchFamily="34" charset="0"/>
                <a:buChar char="•"/>
                <a:defRPr/>
              </a:pPr>
              <a:r>
                <a:rPr lang="en-US" sz="1600" dirty="0">
                  <a:solidFill>
                    <a:srgbClr val="C00000"/>
                  </a:solidFill>
                  <a:latin typeface="Arial" pitchFamily="34" charset="0"/>
                  <a:cs typeface="Arial" pitchFamily="34" charset="0"/>
                </a:rPr>
                <a:t> Energy:</a:t>
              </a:r>
              <a:endParaRPr lang="fr-FR" sz="1600" dirty="0">
                <a:solidFill>
                  <a:srgbClr val="C00000"/>
                </a:solidFill>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en-GB" sz="1600" dirty="0">
                  <a:latin typeface="Arial" pitchFamily="34" charset="0"/>
                  <a:cs typeface="Arial" pitchFamily="34" charset="0"/>
                </a:rPr>
                <a:t>Renewable energy </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en-GB" sz="1600" dirty="0">
                  <a:latin typeface="Arial" pitchFamily="34" charset="0"/>
                  <a:cs typeface="Arial" pitchFamily="34" charset="0"/>
                </a:rPr>
                <a:t>Energy management </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en-GB" sz="1600" dirty="0" err="1">
                  <a:latin typeface="Arial" pitchFamily="34" charset="0"/>
                  <a:cs typeface="Arial" pitchFamily="34" charset="0"/>
                </a:rPr>
                <a:t>Modeling</a:t>
              </a:r>
              <a:r>
                <a:rPr lang="en-GB" sz="1600" dirty="0">
                  <a:latin typeface="Arial" pitchFamily="34" charset="0"/>
                  <a:cs typeface="Arial" pitchFamily="34" charset="0"/>
                </a:rPr>
                <a:t> and optimization of energy conversion systems </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en-US" sz="1600" dirty="0">
                  <a:latin typeface="Arial" pitchFamily="34" charset="0"/>
                  <a:cs typeface="Arial" pitchFamily="34" charset="0"/>
                </a:rPr>
                <a:t>Advanced energy technologies</a:t>
              </a:r>
            </a:p>
            <a:p>
              <a:pPr marL="533347" lvl="1" indent="-177782" algn="just" defTabSz="119580">
                <a:lnSpc>
                  <a:spcPct val="110000"/>
                </a:lnSpc>
                <a:spcBef>
                  <a:spcPts val="133"/>
                </a:spcBef>
                <a:buFont typeface="Wingdings" panose="05000000000000000000" pitchFamily="2" charset="2"/>
                <a:buChar char="§"/>
                <a:defRPr/>
              </a:pPr>
              <a:r>
                <a:rPr lang="en-GB" sz="1600" dirty="0">
                  <a:latin typeface="Arial" pitchFamily="34" charset="0"/>
                  <a:cs typeface="Arial" pitchFamily="34" charset="0"/>
                </a:rPr>
                <a:t>Photovoltaic and solar energy</a:t>
              </a:r>
              <a:endParaRPr lang="en-US" sz="1600" dirty="0">
                <a:latin typeface="Arial" pitchFamily="34" charset="0"/>
                <a:cs typeface="Arial" pitchFamily="34" charset="0"/>
              </a:endParaRPr>
            </a:p>
            <a:p>
              <a:pPr marL="533347" lvl="1" indent="-177782" algn="just" defTabSz="119580">
                <a:lnSpc>
                  <a:spcPct val="110000"/>
                </a:lnSpc>
                <a:spcBef>
                  <a:spcPts val="133"/>
                </a:spcBef>
                <a:buFont typeface="Wingdings" panose="05000000000000000000" pitchFamily="2" charset="2"/>
                <a:buChar char="§"/>
                <a:defRPr/>
              </a:pPr>
              <a:r>
                <a:rPr lang="en-GB" sz="1600" dirty="0">
                  <a:latin typeface="Arial" pitchFamily="34" charset="0"/>
                  <a:cs typeface="Arial" pitchFamily="34" charset="0"/>
                </a:rPr>
                <a:t>Sustainable environment</a:t>
              </a:r>
              <a:endParaRPr lang="en-US" sz="1600" dirty="0">
                <a:latin typeface="Arial" pitchFamily="34" charset="0"/>
                <a:cs typeface="Arial" pitchFamily="34" charset="0"/>
              </a:endParaRPr>
            </a:p>
            <a:p>
              <a:pPr indent="-228577" algn="just" defTabSz="69868">
                <a:lnSpc>
                  <a:spcPct val="110000"/>
                </a:lnSpc>
                <a:spcBef>
                  <a:spcPts val="133"/>
                </a:spcBef>
                <a:spcAft>
                  <a:spcPts val="133"/>
                </a:spcAft>
                <a:buFont typeface="Arial" pitchFamily="34" charset="0"/>
                <a:buChar char="•"/>
                <a:defRPr/>
              </a:pPr>
              <a:r>
                <a:rPr lang="en-GB" sz="1600" dirty="0">
                  <a:solidFill>
                    <a:srgbClr val="C00000"/>
                  </a:solidFill>
                  <a:latin typeface="Arial" pitchFamily="34" charset="0"/>
                  <a:cs typeface="Arial" pitchFamily="34" charset="0"/>
                </a:rPr>
                <a:t> </a:t>
              </a:r>
              <a:r>
                <a:rPr lang="fr-FR" sz="1600" dirty="0" err="1">
                  <a:solidFill>
                    <a:srgbClr val="C00000"/>
                  </a:solidFill>
                  <a:latin typeface="Arial" pitchFamily="34" charset="0"/>
                  <a:cs typeface="Arial" pitchFamily="34" charset="0"/>
                </a:rPr>
                <a:t>Fluids</a:t>
              </a:r>
              <a:r>
                <a:rPr lang="fr-FR" sz="1600" dirty="0">
                  <a:solidFill>
                    <a:srgbClr val="C00000"/>
                  </a:solidFill>
                  <a:latin typeface="Arial" pitchFamily="34" charset="0"/>
                  <a:cs typeface="Arial" pitchFamily="34" charset="0"/>
                </a:rPr>
                <a:t> &amp; Structure</a:t>
              </a: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Computational</a:t>
              </a:r>
              <a:r>
                <a:rPr lang="fr-FR" sz="1600" dirty="0" smtClean="0">
                  <a:latin typeface="Arial" pitchFamily="34" charset="0"/>
                  <a:cs typeface="Arial" pitchFamily="34" charset="0"/>
                </a:rPr>
                <a:t> </a:t>
              </a:r>
              <a:r>
                <a:rPr lang="fr-FR" sz="1600" dirty="0" err="1">
                  <a:latin typeface="Arial" pitchFamily="34" charset="0"/>
                  <a:cs typeface="Arial" pitchFamily="34" charset="0"/>
                </a:rPr>
                <a:t>fluid</a:t>
              </a:r>
              <a:r>
                <a:rPr lang="fr-FR" sz="1600" dirty="0">
                  <a:latin typeface="Arial" pitchFamily="34" charset="0"/>
                  <a:cs typeface="Arial" pitchFamily="34" charset="0"/>
                </a:rPr>
                <a:t> &amp; structure</a:t>
              </a:r>
            </a:p>
            <a:p>
              <a:pPr marL="533347" lvl="1" indent="-177782" algn="just" defTabSz="119580">
                <a:lnSpc>
                  <a:spcPct val="110000"/>
                </a:lnSpc>
                <a:buFont typeface="Wingdings" panose="05000000000000000000" pitchFamily="2" charset="2"/>
                <a:buChar char="§"/>
                <a:defRPr/>
              </a:pPr>
              <a:r>
                <a:rPr lang="fr-FR" sz="1600" dirty="0" err="1">
                  <a:latin typeface="Arial" pitchFamily="34" charset="0"/>
                  <a:cs typeface="Arial" pitchFamily="34" charset="0"/>
                </a:rPr>
                <a:t>dynamics</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Heat</a:t>
              </a:r>
              <a:r>
                <a:rPr lang="fr-FR" sz="1600" dirty="0" smtClean="0">
                  <a:latin typeface="Arial" pitchFamily="34" charset="0"/>
                  <a:cs typeface="Arial" pitchFamily="34" charset="0"/>
                </a:rPr>
                <a:t> </a:t>
              </a:r>
              <a:r>
                <a:rPr lang="fr-FR" sz="1600" dirty="0">
                  <a:latin typeface="Arial" pitchFamily="34" charset="0"/>
                  <a:cs typeface="Arial" pitchFamily="34" charset="0"/>
                </a:rPr>
                <a:t>and mass </a:t>
              </a:r>
              <a:r>
                <a:rPr lang="fr-FR" sz="1600" dirty="0" err="1">
                  <a:latin typeface="Arial" pitchFamily="34" charset="0"/>
                  <a:cs typeface="Arial" pitchFamily="34" charset="0"/>
                </a:rPr>
                <a:t>transfer</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Fluid</a:t>
              </a:r>
              <a:r>
                <a:rPr lang="fr-FR" sz="1600" dirty="0" smtClean="0">
                  <a:latin typeface="Arial" pitchFamily="34" charset="0"/>
                  <a:cs typeface="Arial" pitchFamily="34" charset="0"/>
                </a:rPr>
                <a:t> </a:t>
              </a:r>
              <a:r>
                <a:rPr lang="fr-FR" sz="1600" dirty="0">
                  <a:latin typeface="Arial" pitchFamily="34" charset="0"/>
                  <a:cs typeface="Arial" pitchFamily="34" charset="0"/>
                </a:rPr>
                <a:t>and structure interaction</a:t>
              </a: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Experimental</a:t>
              </a:r>
              <a:r>
                <a:rPr lang="fr-FR" sz="1600" dirty="0" smtClean="0">
                  <a:latin typeface="Arial" pitchFamily="34" charset="0"/>
                  <a:cs typeface="Arial" pitchFamily="34" charset="0"/>
                </a:rPr>
                <a:t> </a:t>
              </a:r>
              <a:r>
                <a:rPr lang="fr-FR" sz="1600" dirty="0">
                  <a:latin typeface="Arial" pitchFamily="34" charset="0"/>
                  <a:cs typeface="Arial" pitchFamily="34" charset="0"/>
                </a:rPr>
                <a:t>investigation</a:t>
              </a:r>
            </a:p>
            <a:p>
              <a:pPr marL="533347" lvl="1" indent="-177782" algn="just" defTabSz="119580">
                <a:lnSpc>
                  <a:spcPct val="110000"/>
                </a:lnSpc>
                <a:buFont typeface="Wingdings" panose="05000000000000000000" pitchFamily="2" charset="2"/>
                <a:buChar char="§"/>
                <a:defRPr/>
              </a:pPr>
              <a:r>
                <a:rPr lang="fr-FR" sz="1600" dirty="0">
                  <a:latin typeface="Arial" pitchFamily="34" charset="0"/>
                  <a:cs typeface="Arial" pitchFamily="34" charset="0"/>
                </a:rPr>
                <a:t>techniques</a:t>
              </a:r>
            </a:p>
            <a:p>
              <a:pPr indent="-228577" algn="just" defTabSz="69868">
                <a:lnSpc>
                  <a:spcPct val="110000"/>
                </a:lnSpc>
                <a:spcBef>
                  <a:spcPts val="133"/>
                </a:spcBef>
                <a:spcAft>
                  <a:spcPts val="133"/>
                </a:spcAft>
                <a:buFont typeface="Arial" pitchFamily="34" charset="0"/>
                <a:buChar char="•"/>
                <a:defRPr/>
              </a:pPr>
              <a:r>
                <a:rPr lang="fr-FR" sz="1600" dirty="0">
                  <a:solidFill>
                    <a:srgbClr val="C00000"/>
                  </a:solidFill>
                  <a:latin typeface="Arial" pitchFamily="34" charset="0"/>
                  <a:cs typeface="Arial" pitchFamily="34" charset="0"/>
                </a:rPr>
                <a:t>Technologies, Product and Management</a:t>
              </a: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Industrial</a:t>
              </a:r>
              <a:r>
                <a:rPr lang="fr-FR" sz="1600" dirty="0" smtClean="0">
                  <a:latin typeface="Arial" pitchFamily="34" charset="0"/>
                  <a:cs typeface="Arial" pitchFamily="34" charset="0"/>
                </a:rPr>
                <a:t> </a:t>
              </a:r>
              <a:r>
                <a:rPr lang="fr-FR" sz="1600" dirty="0">
                  <a:latin typeface="Arial" pitchFamily="34" charset="0"/>
                  <a:cs typeface="Arial" pitchFamily="34" charset="0"/>
                </a:rPr>
                <a:t>and production </a:t>
              </a:r>
              <a:r>
                <a:rPr lang="fr-FR" sz="1600" dirty="0" err="1">
                  <a:latin typeface="Arial" pitchFamily="34" charset="0"/>
                  <a:cs typeface="Arial" pitchFamily="34" charset="0"/>
                </a:rPr>
                <a:t>technology</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smtClean="0">
                  <a:latin typeface="Arial" pitchFamily="34" charset="0"/>
                  <a:cs typeface="Arial" pitchFamily="34" charset="0"/>
                </a:rPr>
                <a:t>New </a:t>
              </a:r>
              <a:r>
                <a:rPr lang="fr-FR" sz="1600" dirty="0" err="1">
                  <a:latin typeface="Arial" pitchFamily="34" charset="0"/>
                  <a:cs typeface="Arial" pitchFamily="34" charset="0"/>
                </a:rPr>
                <a:t>product</a:t>
              </a:r>
              <a:r>
                <a:rPr lang="fr-FR" sz="1600" dirty="0">
                  <a:latin typeface="Arial" pitchFamily="34" charset="0"/>
                  <a:cs typeface="Arial" pitchFamily="34" charset="0"/>
                </a:rPr>
                <a:t> </a:t>
              </a:r>
              <a:r>
                <a:rPr lang="fr-FR" sz="1600" dirty="0" err="1">
                  <a:latin typeface="Arial" pitchFamily="34" charset="0"/>
                  <a:cs typeface="Arial" pitchFamily="34" charset="0"/>
                </a:rPr>
                <a:t>process</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smtClean="0">
                  <a:latin typeface="Arial" pitchFamily="34" charset="0"/>
                  <a:cs typeface="Arial" pitchFamily="34" charset="0"/>
                </a:rPr>
                <a:t>Product </a:t>
              </a:r>
              <a:r>
                <a:rPr lang="fr-FR" sz="1600" dirty="0">
                  <a:latin typeface="Arial" pitchFamily="34" charset="0"/>
                  <a:cs typeface="Arial" pitchFamily="34" charset="0"/>
                </a:rPr>
                <a:t>Management</a:t>
              </a: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Materials</a:t>
              </a:r>
              <a:r>
                <a:rPr lang="fr-FR" sz="1600" dirty="0" smtClean="0">
                  <a:latin typeface="Arial" pitchFamily="34" charset="0"/>
                  <a:cs typeface="Arial" pitchFamily="34" charset="0"/>
                </a:rPr>
                <a:t> </a:t>
              </a:r>
              <a:r>
                <a:rPr lang="fr-FR" sz="1600" dirty="0">
                  <a:latin typeface="Arial" pitchFamily="34" charset="0"/>
                  <a:cs typeface="Arial" pitchFamily="34" charset="0"/>
                </a:rPr>
                <a:t>and engineering technologies</a:t>
              </a:r>
            </a:p>
            <a:p>
              <a:pPr marL="533347" lvl="1" indent="-177782" algn="just" defTabSz="119580">
                <a:lnSpc>
                  <a:spcPct val="110000"/>
                </a:lnSpc>
                <a:buFont typeface="Wingdings" panose="05000000000000000000" pitchFamily="2" charset="2"/>
                <a:buChar char="§"/>
                <a:defRPr/>
              </a:pPr>
              <a:r>
                <a:rPr lang="fr-FR" sz="1600" dirty="0" smtClean="0">
                  <a:latin typeface="Arial" pitchFamily="34" charset="0"/>
                  <a:cs typeface="Arial" pitchFamily="34" charset="0"/>
                </a:rPr>
                <a:t>Maintenance </a:t>
              </a:r>
              <a:r>
                <a:rPr lang="fr-FR" sz="1600" dirty="0">
                  <a:latin typeface="Arial" pitchFamily="34" charset="0"/>
                  <a:cs typeface="Arial" pitchFamily="34" charset="0"/>
                </a:rPr>
                <a:t>and </a:t>
              </a:r>
              <a:r>
                <a:rPr lang="fr-FR" sz="1600" dirty="0" err="1" smtClean="0">
                  <a:latin typeface="Arial" pitchFamily="34" charset="0"/>
                  <a:cs typeface="Arial" pitchFamily="34" charset="0"/>
                </a:rPr>
                <a:t>reliability</a:t>
              </a:r>
              <a:endParaRPr lang="fr-FR" sz="1600" dirty="0" smtClean="0">
                <a:latin typeface="Arial" pitchFamily="34" charset="0"/>
                <a:cs typeface="Arial" pitchFamily="34" charset="0"/>
              </a:endParaRPr>
            </a:p>
            <a:p>
              <a:pPr marL="0" lvl="1" indent="-228577" algn="just" defTabSz="69868">
                <a:lnSpc>
                  <a:spcPct val="110000"/>
                </a:lnSpc>
                <a:spcBef>
                  <a:spcPts val="133"/>
                </a:spcBef>
                <a:spcAft>
                  <a:spcPts val="133"/>
                </a:spcAft>
                <a:buFont typeface="Arial" pitchFamily="34" charset="0"/>
                <a:buChar char="•"/>
                <a:defRPr/>
              </a:pPr>
              <a:r>
                <a:rPr lang="fr-FR" sz="1600" dirty="0" err="1">
                  <a:solidFill>
                    <a:srgbClr val="C00000"/>
                  </a:solidFill>
                  <a:latin typeface="Arial" pitchFamily="34" charset="0"/>
                  <a:cs typeface="Arial" pitchFamily="34" charset="0"/>
                </a:rPr>
                <a:t>Physics</a:t>
              </a:r>
              <a:endParaRPr lang="fr-FR" sz="1600" dirty="0">
                <a:solidFill>
                  <a:srgbClr val="C00000"/>
                </a:solidFill>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a:latin typeface="Arial" pitchFamily="34" charset="0"/>
                  <a:cs typeface="Arial" pitchFamily="34" charset="0"/>
                </a:rPr>
                <a:t>Physical </a:t>
              </a:r>
              <a:r>
                <a:rPr lang="fr-FR" sz="1600" dirty="0" err="1">
                  <a:latin typeface="Arial" pitchFamily="34" charset="0"/>
                  <a:cs typeface="Arial" pitchFamily="34" charset="0"/>
                </a:rPr>
                <a:t>characterization</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Material</a:t>
              </a:r>
              <a:r>
                <a:rPr lang="fr-FR" sz="1600" dirty="0" smtClean="0">
                  <a:latin typeface="Arial" pitchFamily="34" charset="0"/>
                  <a:cs typeface="Arial" pitchFamily="34" charset="0"/>
                </a:rPr>
                <a:t> </a:t>
              </a:r>
              <a:r>
                <a:rPr lang="fr-FR" sz="1600" dirty="0" err="1">
                  <a:latin typeface="Arial" pitchFamily="34" charset="0"/>
                  <a:cs typeface="Arial" pitchFamily="34" charset="0"/>
                </a:rPr>
                <a:t>Physics</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Computational</a:t>
              </a:r>
              <a:r>
                <a:rPr lang="fr-FR" sz="1600" dirty="0" smtClean="0">
                  <a:latin typeface="Arial" pitchFamily="34" charset="0"/>
                  <a:cs typeface="Arial" pitchFamily="34" charset="0"/>
                </a:rPr>
                <a:t> </a:t>
              </a:r>
              <a:r>
                <a:rPr lang="fr-FR" sz="1600" dirty="0" err="1">
                  <a:latin typeface="Arial" pitchFamily="34" charset="0"/>
                  <a:cs typeface="Arial" pitchFamily="34" charset="0"/>
                </a:rPr>
                <a:t>Physics</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Mathematical</a:t>
              </a:r>
              <a:r>
                <a:rPr lang="fr-FR" sz="1600" dirty="0" smtClean="0">
                  <a:latin typeface="Arial" pitchFamily="34" charset="0"/>
                  <a:cs typeface="Arial" pitchFamily="34" charset="0"/>
                </a:rPr>
                <a:t> </a:t>
              </a:r>
              <a:r>
                <a:rPr lang="fr-FR" sz="1600" dirty="0" err="1">
                  <a:latin typeface="Arial" pitchFamily="34" charset="0"/>
                  <a:cs typeface="Arial" pitchFamily="34" charset="0"/>
                </a:rPr>
                <a:t>Physics</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smtClean="0">
                  <a:latin typeface="Arial" pitchFamily="34" charset="0"/>
                  <a:cs typeface="Arial" pitchFamily="34" charset="0"/>
                </a:rPr>
                <a:t>Nanoscience </a:t>
              </a:r>
              <a:r>
                <a:rPr lang="fr-FR" sz="1600" dirty="0">
                  <a:latin typeface="Arial" pitchFamily="34" charset="0"/>
                  <a:cs typeface="Arial" pitchFamily="34" charset="0"/>
                </a:rPr>
                <a:t>and</a:t>
              </a:r>
            </a:p>
            <a:p>
              <a:pPr marL="533347" lvl="1" indent="-177782" algn="just" defTabSz="119580">
                <a:lnSpc>
                  <a:spcPct val="110000"/>
                </a:lnSpc>
                <a:buFont typeface="Wingdings" panose="05000000000000000000" pitchFamily="2" charset="2"/>
                <a:buChar char="§"/>
                <a:defRPr/>
              </a:pPr>
              <a:r>
                <a:rPr lang="fr-FR" sz="1600" dirty="0" err="1">
                  <a:latin typeface="Arial" pitchFamily="34" charset="0"/>
                  <a:cs typeface="Arial" pitchFamily="34" charset="0"/>
                </a:rPr>
                <a:t>Nanotechnology</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Materials</a:t>
              </a:r>
              <a:r>
                <a:rPr lang="fr-FR" sz="1600" dirty="0" smtClean="0">
                  <a:latin typeface="Arial" pitchFamily="34" charset="0"/>
                  <a:cs typeface="Arial" pitchFamily="34" charset="0"/>
                </a:rPr>
                <a:t> </a:t>
              </a:r>
              <a:r>
                <a:rPr lang="fr-FR" sz="1600" dirty="0">
                  <a:latin typeface="Arial" pitchFamily="34" charset="0"/>
                  <a:cs typeface="Arial" pitchFamily="34" charset="0"/>
                </a:rPr>
                <a:t>for </a:t>
              </a:r>
              <a:r>
                <a:rPr lang="fr-FR" sz="1600" dirty="0" err="1">
                  <a:latin typeface="Arial" pitchFamily="34" charset="0"/>
                  <a:cs typeface="Arial" pitchFamily="34" charset="0"/>
                </a:rPr>
                <a:t>advanced</a:t>
              </a:r>
              <a:r>
                <a:rPr lang="fr-FR" sz="1600" dirty="0">
                  <a:latin typeface="Arial" pitchFamily="34" charset="0"/>
                  <a:cs typeface="Arial" pitchFamily="34" charset="0"/>
                </a:rPr>
                <a:t> </a:t>
              </a:r>
              <a:r>
                <a:rPr lang="fr-FR" sz="1600" dirty="0" err="1">
                  <a:latin typeface="Arial" pitchFamily="34" charset="0"/>
                  <a:cs typeface="Arial" pitchFamily="34" charset="0"/>
                </a:rPr>
                <a:t>energy</a:t>
              </a:r>
              <a:endParaRPr lang="fr-FR" sz="1600" dirty="0">
                <a:latin typeface="Arial" pitchFamily="34" charset="0"/>
                <a:cs typeface="Arial" pitchFamily="34" charset="0"/>
              </a:endParaRPr>
            </a:p>
          </p:txBody>
        </p:sp>
      </p:grpSp>
      <p:grpSp>
        <p:nvGrpSpPr>
          <p:cNvPr id="29" name="Groupe 28"/>
          <p:cNvGrpSpPr/>
          <p:nvPr/>
        </p:nvGrpSpPr>
        <p:grpSpPr>
          <a:xfrm>
            <a:off x="358875" y="15316049"/>
            <a:ext cx="7152055" cy="4909547"/>
            <a:chOff x="584656" y="5742437"/>
            <a:chExt cx="9288000" cy="6121083"/>
          </a:xfrm>
        </p:grpSpPr>
        <p:sp>
          <p:nvSpPr>
            <p:cNvPr id="30" name="Arrondir un rectangle avec un coin du même côté 29"/>
            <p:cNvSpPr/>
            <p:nvPr/>
          </p:nvSpPr>
          <p:spPr>
            <a:xfrm>
              <a:off x="584656" y="5742437"/>
              <a:ext cx="9288000" cy="436755"/>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2</a:t>
              </a:r>
              <a:endParaRPr lang="en-US" sz="2400" b="1" dirty="0">
                <a:solidFill>
                  <a:schemeClr val="bg1"/>
                </a:solidFill>
                <a:latin typeface="Arial" panose="020B0604020202020204" pitchFamily="34" charset="0"/>
                <a:cs typeface="Arial" panose="020B0604020202020204" pitchFamily="34" charset="0"/>
              </a:endParaRPr>
            </a:p>
          </p:txBody>
        </p:sp>
        <p:sp>
          <p:nvSpPr>
            <p:cNvPr id="31" name="ZoneTexte 30"/>
            <p:cNvSpPr txBox="1"/>
            <p:nvPr/>
          </p:nvSpPr>
          <p:spPr>
            <a:xfrm>
              <a:off x="585716" y="6240639"/>
              <a:ext cx="9286940" cy="5622881"/>
            </a:xfrm>
            <a:prstGeom prst="rect">
              <a:avLst/>
            </a:prstGeom>
            <a:noFill/>
            <a:ln>
              <a:solidFill>
                <a:srgbClr val="161B86"/>
              </a:solidFill>
            </a:ln>
          </p:spPr>
          <p:txBody>
            <a:bodyPr wrap="square" rtlCol="0">
              <a:spAutoFit/>
            </a:bodyPr>
            <a:lstStyle/>
            <a:p>
              <a:pPr algn="just" defTabSz="69868">
                <a:lnSpc>
                  <a:spcPct val="110000"/>
                </a:lnSpc>
                <a:spcBef>
                  <a:spcPts val="257"/>
                </a:spcBef>
                <a:defRPr/>
              </a:pPr>
              <a:r>
                <a:rPr lang="en-US" sz="1600" b="1" dirty="0" smtClean="0">
                  <a:solidFill>
                    <a:srgbClr val="C00000"/>
                  </a:solidFill>
                  <a:latin typeface="Arial" panose="020B0604020202020204" pitchFamily="34" charset="0"/>
                  <a:cs typeface="Arial" panose="020B0604020202020204" pitchFamily="34" charset="0"/>
                </a:rPr>
                <a:t>ICME’2023</a:t>
              </a:r>
              <a:r>
                <a:rPr lang="en-US" sz="1600" dirty="0" smtClean="0">
                  <a:latin typeface="Arial" pitchFamily="34" charset="0"/>
                  <a:cs typeface="Arial" pitchFamily="34" charset="0"/>
                </a:rPr>
                <a:t> </a:t>
              </a:r>
              <a:r>
                <a:rPr lang="en-US" sz="1600" dirty="0">
                  <a:latin typeface="Arial" pitchFamily="34" charset="0"/>
                  <a:cs typeface="Arial" pitchFamily="34" charset="0"/>
                </a:rPr>
                <a:t>is the seventh edition of the International Conference on Mechanics and Energy. The main objective of this conference is to bring together academics, researchers and industry on different themes to discuss new scientific advances and technological innovations in several fields around mechanics and energy</a:t>
              </a:r>
              <a:r>
                <a:rPr lang="en-US" sz="1600" dirty="0" smtClean="0">
                  <a:latin typeface="Arial" pitchFamily="34" charset="0"/>
                  <a:cs typeface="Arial" pitchFamily="34" charset="0"/>
                </a:rPr>
                <a:t>.</a:t>
              </a:r>
            </a:p>
            <a:p>
              <a:pPr algn="just" defTabSz="69868">
                <a:lnSpc>
                  <a:spcPct val="110000"/>
                </a:lnSpc>
                <a:spcBef>
                  <a:spcPts val="257"/>
                </a:spcBef>
                <a:defRPr/>
              </a:pPr>
              <a:endParaRPr lang="en-US" sz="1600" dirty="0">
                <a:latin typeface="Arial" pitchFamily="34" charset="0"/>
                <a:cs typeface="Arial" pitchFamily="34" charset="0"/>
              </a:endParaRPr>
            </a:p>
            <a:p>
              <a:pPr algn="just"/>
              <a:r>
                <a:rPr lang="en-US" sz="1600" dirty="0">
                  <a:latin typeface="Arial" pitchFamily="34" charset="0"/>
                  <a:cs typeface="Arial" pitchFamily="34" charset="0"/>
                </a:rPr>
                <a:t>You are welcome to submit your unpublished papers to our conference </a:t>
              </a:r>
              <a:r>
                <a:rPr lang="en-US" sz="1600" dirty="0" smtClean="0">
                  <a:solidFill>
                    <a:srgbClr val="C00000"/>
                  </a:solidFill>
                  <a:latin typeface="Arial" pitchFamily="34" charset="0"/>
                  <a:cs typeface="Arial" pitchFamily="34" charset="0"/>
                </a:rPr>
                <a:t>ICME’2023 </a:t>
              </a:r>
              <a:r>
                <a:rPr lang="en-US" sz="1600" dirty="0">
                  <a:latin typeface="Arial" pitchFamily="34" charset="0"/>
                  <a:cs typeface="Arial" pitchFamily="34" charset="0"/>
                </a:rPr>
                <a:t>through </a:t>
              </a:r>
              <a:r>
                <a:rPr lang="fr-FR" sz="1600" dirty="0" err="1">
                  <a:latin typeface="Arial" pitchFamily="34" charset="0"/>
                  <a:cs typeface="Arial" pitchFamily="34" charset="0"/>
                </a:rPr>
                <a:t>paper</a:t>
              </a:r>
              <a:r>
                <a:rPr lang="fr-FR" sz="1600" dirty="0">
                  <a:latin typeface="Arial" pitchFamily="34" charset="0"/>
                  <a:cs typeface="Arial" pitchFamily="34" charset="0"/>
                </a:rPr>
                <a:t> </a:t>
              </a:r>
              <a:r>
                <a:rPr lang="fr-FR" sz="1600" dirty="0" err="1">
                  <a:latin typeface="Arial" pitchFamily="34" charset="0"/>
                  <a:cs typeface="Arial" pitchFamily="34" charset="0"/>
                </a:rPr>
                <a:t>submission</a:t>
              </a:r>
              <a:r>
                <a:rPr lang="fr-FR" sz="1600" dirty="0">
                  <a:latin typeface="Arial" pitchFamily="34" charset="0"/>
                  <a:cs typeface="Arial" pitchFamily="34" charset="0"/>
                </a:rPr>
                <a:t> system:</a:t>
              </a:r>
            </a:p>
            <a:p>
              <a:pPr algn="just"/>
              <a:r>
                <a:rPr lang="fr-FR" sz="1600" dirty="0">
                  <a:solidFill>
                    <a:srgbClr val="C00000"/>
                  </a:solidFill>
                  <a:latin typeface="Arial" pitchFamily="34" charset="0"/>
                  <a:cs typeface="Arial" pitchFamily="34" charset="0"/>
                  <a:hlinkClick r:id="rId7"/>
                </a:rPr>
                <a:t>http://www.icme.aicme.net</a:t>
              </a:r>
              <a:endParaRPr lang="fr-FR" sz="1600" dirty="0">
                <a:solidFill>
                  <a:srgbClr val="C00000"/>
                </a:solidFill>
                <a:latin typeface="Arial" pitchFamily="34" charset="0"/>
                <a:cs typeface="Arial" pitchFamily="34" charset="0"/>
              </a:endParaRPr>
            </a:p>
            <a:p>
              <a:pPr algn="just"/>
              <a:endParaRPr lang="fr-FR" sz="1600" dirty="0">
                <a:solidFill>
                  <a:srgbClr val="C00000"/>
                </a:solidFill>
                <a:latin typeface="Arial" pitchFamily="34" charset="0"/>
                <a:cs typeface="Arial" pitchFamily="34" charset="0"/>
              </a:endParaRPr>
            </a:p>
            <a:p>
              <a:pPr algn="just"/>
              <a:r>
                <a:rPr lang="en-US" sz="1600" dirty="0">
                  <a:latin typeface="Arial" panose="020B0604020202020204" pitchFamily="34" charset="0"/>
                  <a:cs typeface="Arial" panose="020B0604020202020204" pitchFamily="34" charset="0"/>
                </a:rPr>
                <a:t>All the accepted papers will be published in the </a:t>
              </a:r>
              <a:r>
                <a:rPr lang="en-US" sz="1600" dirty="0" smtClean="0">
                  <a:latin typeface="Arial" panose="020B0604020202020204" pitchFamily="34" charset="0"/>
                  <a:cs typeface="Arial" panose="020B0604020202020204" pitchFamily="34" charset="0"/>
                </a:rPr>
                <a:t>Conference </a:t>
              </a:r>
              <a:r>
                <a:rPr lang="en-US" sz="1600" dirty="0">
                  <a:latin typeface="Arial" panose="020B0604020202020204" pitchFamily="34" charset="0"/>
                  <a:cs typeface="Arial" panose="020B0604020202020204" pitchFamily="34" charset="0"/>
                </a:rPr>
                <a:t>Proceeding on the CD-ROM format. </a:t>
              </a:r>
            </a:p>
            <a:p>
              <a:pPr algn="just">
                <a:lnSpc>
                  <a:spcPct val="114000"/>
                </a:lnSpc>
                <a:spcBef>
                  <a:spcPts val="257"/>
                </a:spcBef>
                <a:defRPr/>
              </a:pPr>
              <a:endParaRPr lang="en-GB" sz="1600" dirty="0">
                <a:latin typeface="Arial" pitchFamily="34" charset="0"/>
                <a:cs typeface="Arial" pitchFamily="34" charset="0"/>
              </a:endParaRPr>
            </a:p>
            <a:p>
              <a:pPr algn="just">
                <a:lnSpc>
                  <a:spcPct val="114000"/>
                </a:lnSpc>
                <a:spcBef>
                  <a:spcPts val="257"/>
                </a:spcBef>
                <a:defRPr/>
              </a:pPr>
              <a:endParaRPr lang="en-GB" sz="1600" dirty="0">
                <a:latin typeface="Arial" pitchFamily="34" charset="0"/>
                <a:cs typeface="Arial" pitchFamily="34" charset="0"/>
              </a:endParaRPr>
            </a:p>
            <a:p>
              <a:pPr algn="just">
                <a:lnSpc>
                  <a:spcPct val="114000"/>
                </a:lnSpc>
                <a:spcBef>
                  <a:spcPts val="257"/>
                </a:spcBef>
                <a:defRPr/>
              </a:pPr>
              <a:endParaRPr lang="en-GB" sz="1600" dirty="0">
                <a:latin typeface="Arial" pitchFamily="34" charset="0"/>
                <a:cs typeface="Arial" pitchFamily="34" charset="0"/>
              </a:endParaRPr>
            </a:p>
            <a:p>
              <a:pPr algn="just">
                <a:lnSpc>
                  <a:spcPct val="114000"/>
                </a:lnSpc>
                <a:spcBef>
                  <a:spcPts val="257"/>
                </a:spcBef>
                <a:defRPr/>
              </a:pPr>
              <a:endParaRPr lang="en-GB" sz="1600" dirty="0">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4541</TotalTime>
  <Words>534</Words>
  <Application>Microsoft Office PowerPoint</Application>
  <PresentationFormat>Personnalisé</PresentationFormat>
  <Paragraphs>102</Paragraphs>
  <Slides>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vt:i4>
      </vt:variant>
    </vt:vector>
  </HeadingPairs>
  <TitlesOfParts>
    <vt:vector size="8" baseType="lpstr">
      <vt:lpstr>SimSun</vt:lpstr>
      <vt:lpstr>Arial</vt:lpstr>
      <vt:lpstr>Arial Rounded MT Bold</vt:lpstr>
      <vt:lpstr>Calibri</vt:lpstr>
      <vt:lpstr>Times New Roman</vt:lpstr>
      <vt:lpstr>Wingdings</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Zghal wissem</dc:creator>
  <cp:lastModifiedBy>DELL</cp:lastModifiedBy>
  <cp:revision>198</cp:revision>
  <dcterms:created xsi:type="dcterms:W3CDTF">2010-12-23T10:24:19Z</dcterms:created>
  <dcterms:modified xsi:type="dcterms:W3CDTF">2023-05-20T16:49:30Z</dcterms:modified>
</cp:coreProperties>
</file>