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5119350" cy="21599525"/>
  <p:notesSz cx="7104063" cy="10234613"/>
  <p:defaultTextStyle>
    <a:defPPr>
      <a:defRPr lang="fr-FR"/>
    </a:defPPr>
    <a:lvl1pPr marL="0" algn="l" defTabSz="2097805" rtl="0" eaLnBrk="1" latinLnBrk="0" hangingPunct="1">
      <a:defRPr sz="4147" kern="1200">
        <a:solidFill>
          <a:schemeClr val="tx1"/>
        </a:solidFill>
        <a:latin typeface="+mn-lt"/>
        <a:ea typeface="+mn-ea"/>
        <a:cs typeface="+mn-cs"/>
      </a:defRPr>
    </a:lvl1pPr>
    <a:lvl2pPr marL="1048902" algn="l" defTabSz="2097805" rtl="0" eaLnBrk="1" latinLnBrk="0" hangingPunct="1">
      <a:defRPr sz="4147" kern="1200">
        <a:solidFill>
          <a:schemeClr val="tx1"/>
        </a:solidFill>
        <a:latin typeface="+mn-lt"/>
        <a:ea typeface="+mn-ea"/>
        <a:cs typeface="+mn-cs"/>
      </a:defRPr>
    </a:lvl2pPr>
    <a:lvl3pPr marL="2097805" algn="l" defTabSz="2097805" rtl="0" eaLnBrk="1" latinLnBrk="0" hangingPunct="1">
      <a:defRPr sz="4147" kern="1200">
        <a:solidFill>
          <a:schemeClr val="tx1"/>
        </a:solidFill>
        <a:latin typeface="+mn-lt"/>
        <a:ea typeface="+mn-ea"/>
        <a:cs typeface="+mn-cs"/>
      </a:defRPr>
    </a:lvl3pPr>
    <a:lvl4pPr marL="3146707" algn="l" defTabSz="2097805" rtl="0" eaLnBrk="1" latinLnBrk="0" hangingPunct="1">
      <a:defRPr sz="4147" kern="1200">
        <a:solidFill>
          <a:schemeClr val="tx1"/>
        </a:solidFill>
        <a:latin typeface="+mn-lt"/>
        <a:ea typeface="+mn-ea"/>
        <a:cs typeface="+mn-cs"/>
      </a:defRPr>
    </a:lvl4pPr>
    <a:lvl5pPr marL="4195610" algn="l" defTabSz="2097805" rtl="0" eaLnBrk="1" latinLnBrk="0" hangingPunct="1">
      <a:defRPr sz="4147" kern="1200">
        <a:solidFill>
          <a:schemeClr val="tx1"/>
        </a:solidFill>
        <a:latin typeface="+mn-lt"/>
        <a:ea typeface="+mn-ea"/>
        <a:cs typeface="+mn-cs"/>
      </a:defRPr>
    </a:lvl5pPr>
    <a:lvl6pPr marL="5244512" algn="l" defTabSz="2097805" rtl="0" eaLnBrk="1" latinLnBrk="0" hangingPunct="1">
      <a:defRPr sz="4147" kern="1200">
        <a:solidFill>
          <a:schemeClr val="tx1"/>
        </a:solidFill>
        <a:latin typeface="+mn-lt"/>
        <a:ea typeface="+mn-ea"/>
        <a:cs typeface="+mn-cs"/>
      </a:defRPr>
    </a:lvl6pPr>
    <a:lvl7pPr marL="6293415" algn="l" defTabSz="2097805" rtl="0" eaLnBrk="1" latinLnBrk="0" hangingPunct="1">
      <a:defRPr sz="4147" kern="1200">
        <a:solidFill>
          <a:schemeClr val="tx1"/>
        </a:solidFill>
        <a:latin typeface="+mn-lt"/>
        <a:ea typeface="+mn-ea"/>
        <a:cs typeface="+mn-cs"/>
      </a:defRPr>
    </a:lvl7pPr>
    <a:lvl8pPr marL="7342317" algn="l" defTabSz="2097805" rtl="0" eaLnBrk="1" latinLnBrk="0" hangingPunct="1">
      <a:defRPr sz="4147" kern="1200">
        <a:solidFill>
          <a:schemeClr val="tx1"/>
        </a:solidFill>
        <a:latin typeface="+mn-lt"/>
        <a:ea typeface="+mn-ea"/>
        <a:cs typeface="+mn-cs"/>
      </a:defRPr>
    </a:lvl8pPr>
    <a:lvl9pPr marL="8391219" algn="l" defTabSz="2097805" rtl="0" eaLnBrk="1" latinLnBrk="0" hangingPunct="1">
      <a:defRPr sz="41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3"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B86"/>
    <a:srgbClr val="1A209E"/>
    <a:srgbClr val="D7E5F5"/>
    <a:srgbClr val="B5CEED"/>
    <a:srgbClr val="A0C1E8"/>
    <a:srgbClr val="CFC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38" autoAdjust="0"/>
  </p:normalViewPr>
  <p:slideViewPr>
    <p:cSldViewPr>
      <p:cViewPr>
        <p:scale>
          <a:sx n="50" d="100"/>
          <a:sy n="50" d="100"/>
        </p:scale>
        <p:origin x="1026" y="-3684"/>
      </p:cViewPr>
      <p:guideLst>
        <p:guide orient="horz" pos="6803"/>
        <p:guide pos="476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40" name="Groupe 39"/>
          <p:cNvGrpSpPr/>
          <p:nvPr userDrawn="1"/>
        </p:nvGrpSpPr>
        <p:grpSpPr>
          <a:xfrm>
            <a:off x="216909" y="144145"/>
            <a:ext cx="14685533" cy="21011545"/>
            <a:chOff x="361575" y="389041"/>
            <a:chExt cx="24480000" cy="34224106"/>
          </a:xfrm>
        </p:grpSpPr>
        <p:sp>
          <p:nvSpPr>
            <p:cNvPr id="41" name="Rectangle à coins arrondis 40"/>
            <p:cNvSpPr/>
            <p:nvPr/>
          </p:nvSpPr>
          <p:spPr>
            <a:xfrm>
              <a:off x="361575" y="1429110"/>
              <a:ext cx="24480000" cy="33184037"/>
            </a:xfrm>
            <a:prstGeom prst="roundRect">
              <a:avLst>
                <a:gd name="adj" fmla="val 2744"/>
              </a:avLst>
            </a:prstGeom>
            <a:no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42" name="Rectangle à coins arrondis 41"/>
            <p:cNvSpPr/>
            <p:nvPr/>
          </p:nvSpPr>
          <p:spPr>
            <a:xfrm>
              <a:off x="4766481" y="389041"/>
              <a:ext cx="15709745" cy="2082632"/>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The</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9</a:t>
              </a:r>
              <a:r>
                <a:rPr lang="en-US" sz="2000" b="1" baseline="30000" dirty="0" smtClean="0">
                  <a:solidFill>
                    <a:srgbClr val="1A209E"/>
                  </a:solidFill>
                  <a:effectLst>
                    <a:outerShdw blurRad="38100" dist="38100" dir="2700000" algn="tl">
                      <a:srgbClr val="C0C0C0"/>
                    </a:outerShdw>
                  </a:effectLst>
                  <a:latin typeface="Arial Rounded MT Bold" pitchFamily="34" charset="0"/>
                </a:rPr>
                <a:t>th</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I</a:t>
              </a:r>
              <a:r>
                <a:rPr lang="en-US" sz="2000" b="1" dirty="0" smtClean="0">
                  <a:solidFill>
                    <a:srgbClr val="1A209E"/>
                  </a:solidFill>
                  <a:effectLst>
                    <a:outerShdw blurRad="38100" dist="38100" dir="2700000" algn="tl">
                      <a:srgbClr val="C0C0C0"/>
                    </a:outerShdw>
                  </a:effectLst>
                  <a:latin typeface="Arial Rounded MT Bold" pitchFamily="34" charset="0"/>
                </a:rPr>
                <a:t>nternational</a:t>
              </a:r>
              <a:r>
                <a:rPr lang="en-US" sz="2000" b="1" dirty="0" smtClean="0">
                  <a:solidFill>
                    <a:srgbClr val="0070C0"/>
                  </a:solidFill>
                  <a:effectLst>
                    <a:outerShdw blurRad="38100" dist="38100" dir="2700000" algn="tl">
                      <a:srgbClr val="C0C0C0"/>
                    </a:outerShdw>
                  </a:effectLst>
                  <a:latin typeface="Arial Rounded MT Bold" pitchFamily="34" charset="0"/>
                </a:rPr>
                <a:t> </a:t>
              </a:r>
              <a:r>
                <a:rPr lang="en-US" sz="2000" b="1" dirty="0" smtClean="0">
                  <a:solidFill>
                    <a:srgbClr val="C00000"/>
                  </a:solidFill>
                  <a:effectLst>
                    <a:outerShdw blurRad="38100" dist="38100" dir="2700000" algn="tl">
                      <a:srgbClr val="C0C0C0"/>
                    </a:outerShdw>
                  </a:effectLst>
                  <a:latin typeface="Arial Rounded MT Bold" pitchFamily="34" charset="0"/>
                </a:rPr>
                <a:t>C</a:t>
              </a:r>
              <a:r>
                <a:rPr lang="en-US" sz="2000" b="1" dirty="0" smtClean="0">
                  <a:solidFill>
                    <a:srgbClr val="1A209E"/>
                  </a:solidFill>
                  <a:effectLst>
                    <a:outerShdw blurRad="38100" dist="38100" dir="2700000" algn="tl">
                      <a:srgbClr val="C0C0C0"/>
                    </a:outerShdw>
                  </a:effectLst>
                  <a:latin typeface="Arial Rounded MT Bold" pitchFamily="34" charset="0"/>
                </a:rPr>
                <a:t>onference on </a:t>
              </a:r>
              <a:r>
                <a:rPr lang="en-US" sz="2000" b="1" dirty="0" smtClean="0">
                  <a:solidFill>
                    <a:srgbClr val="C00000"/>
                  </a:solidFill>
                  <a:effectLst>
                    <a:outerShdw blurRad="38100" dist="38100" dir="2700000" algn="tl">
                      <a:srgbClr val="C0C0C0"/>
                    </a:outerShdw>
                  </a:effectLst>
                  <a:latin typeface="Arial Rounded MT Bold" pitchFamily="34" charset="0"/>
                </a:rPr>
                <a:t>M</a:t>
              </a:r>
              <a:r>
                <a:rPr lang="en-US" sz="2000" b="1" dirty="0" smtClean="0">
                  <a:solidFill>
                    <a:srgbClr val="1A209E"/>
                  </a:solidFill>
                  <a:effectLst>
                    <a:outerShdw blurRad="38100" dist="38100" dir="2700000" algn="tl">
                      <a:srgbClr val="C0C0C0"/>
                    </a:outerShdw>
                  </a:effectLst>
                  <a:latin typeface="Arial Rounded MT Bold" pitchFamily="34" charset="0"/>
                </a:rPr>
                <a:t>echanics and </a:t>
              </a:r>
              <a:r>
                <a:rPr lang="en-US" sz="2000" b="1" dirty="0" smtClean="0">
                  <a:solidFill>
                    <a:srgbClr val="C00000"/>
                  </a:solidFill>
                  <a:effectLst>
                    <a:outerShdw blurRad="38100" dist="38100" dir="2700000" algn="tl">
                      <a:srgbClr val="C0C0C0"/>
                    </a:outerShdw>
                  </a:effectLst>
                  <a:latin typeface="Arial Rounded MT Bold" pitchFamily="34" charset="0"/>
                </a:rPr>
                <a:t>E</a:t>
              </a:r>
              <a:r>
                <a:rPr lang="en-US" sz="2000" b="1" dirty="0" smtClean="0">
                  <a:solidFill>
                    <a:srgbClr val="1A209E"/>
                  </a:solidFill>
                  <a:effectLst>
                    <a:outerShdw blurRad="38100" dist="38100" dir="2700000" algn="tl">
                      <a:srgbClr val="C0C0C0"/>
                    </a:outerShdw>
                  </a:effectLst>
                  <a:latin typeface="Arial Rounded MT Bold" pitchFamily="34" charset="0"/>
                </a:rPr>
                <a:t>nergy</a:t>
              </a:r>
            </a:p>
            <a:p>
              <a:pPr algn="ctr" defTabSz="69868">
                <a:defRPr/>
              </a:pPr>
              <a:r>
                <a:rPr lang="en-US" sz="2800" b="1" dirty="0" smtClean="0">
                  <a:solidFill>
                    <a:srgbClr val="0033CC"/>
                  </a:solidFill>
                  <a:effectLst>
                    <a:outerShdw blurRad="38100" dist="38100" dir="2700000" algn="tl">
                      <a:srgbClr val="C0C0C0"/>
                    </a:outerShdw>
                  </a:effectLst>
                  <a:latin typeface="Arial Rounded MT Bold" pitchFamily="34" charset="0"/>
                </a:rPr>
                <a:t> </a:t>
              </a:r>
            </a:p>
            <a:p>
              <a:pPr algn="ctr" defTabSz="69868">
                <a:defRPr/>
              </a:pPr>
              <a:r>
                <a:rPr lang="en-US" sz="2000" b="1" dirty="0" smtClean="0">
                  <a:solidFill>
                    <a:srgbClr val="1A209E"/>
                  </a:solidFill>
                  <a:effectLst>
                    <a:outerShdw blurRad="38100" dist="38100" dir="2700000" algn="tl">
                      <a:srgbClr val="C0C0C0"/>
                    </a:outerShdw>
                  </a:effectLst>
                  <a:latin typeface="Arial Rounded MT Bold" pitchFamily="34" charset="0"/>
                </a:rPr>
                <a:t>December</a:t>
              </a:r>
              <a:r>
                <a:rPr lang="en-US" sz="2000" b="1" dirty="0" smtClean="0">
                  <a:solidFill>
                    <a:srgbClr val="0033CC"/>
                  </a:solidFill>
                  <a:effectLst>
                    <a:outerShdw blurRad="38100" dist="38100" dir="2700000" algn="tl">
                      <a:srgbClr val="C0C0C0"/>
                    </a:outerShdw>
                  </a:effectLst>
                  <a:latin typeface="Arial Rounded MT Bold" pitchFamily="34" charset="0"/>
                </a:rPr>
                <a:t> </a:t>
              </a:r>
              <a:r>
                <a:rPr lang="en-US" sz="2000" b="1" kern="1200" dirty="0" smtClean="0">
                  <a:solidFill>
                    <a:srgbClr val="C00000"/>
                  </a:solidFill>
                  <a:effectLst>
                    <a:outerShdw blurRad="38100" dist="38100" dir="2700000" algn="tl">
                      <a:srgbClr val="C0C0C0"/>
                    </a:outerShdw>
                  </a:effectLst>
                  <a:latin typeface="Arial Rounded MT Bold" pitchFamily="34" charset="0"/>
                  <a:ea typeface="+mn-ea"/>
                  <a:cs typeface="+mn-cs"/>
                </a:rPr>
                <a:t>19-</a:t>
              </a:r>
              <a:r>
                <a:rPr lang="en-US" sz="2000" b="1" dirty="0" smtClean="0">
                  <a:solidFill>
                    <a:srgbClr val="C00000"/>
                  </a:solidFill>
                  <a:effectLst>
                    <a:outerShdw blurRad="38100" dist="38100" dir="2700000" algn="tl">
                      <a:srgbClr val="C0C0C0"/>
                    </a:outerShdw>
                  </a:effectLst>
                  <a:latin typeface="Arial Rounded MT Bold" pitchFamily="34" charset="0"/>
                </a:rPr>
                <a:t>21</a:t>
              </a:r>
              <a:r>
                <a:rPr lang="en-US" sz="2000" b="1" dirty="0" smtClean="0">
                  <a:solidFill>
                    <a:srgbClr val="1A209E"/>
                  </a:solidFill>
                  <a:effectLst>
                    <a:outerShdw blurRad="38100" dist="38100" dir="2700000" algn="tl">
                      <a:srgbClr val="C0C0C0"/>
                    </a:outerShdw>
                  </a:effectLst>
                  <a:latin typeface="Arial Rounded MT Bold" pitchFamily="34" charset="0"/>
                </a:rPr>
                <a:t>, 2024, </a:t>
              </a:r>
              <a:r>
                <a:rPr lang="en-US" sz="2000" b="1" dirty="0" smtClean="0">
                  <a:solidFill>
                    <a:srgbClr val="C00000"/>
                  </a:solidFill>
                  <a:effectLst>
                    <a:outerShdw blurRad="38100" dist="38100" dir="2700000" algn="tl">
                      <a:srgbClr val="C0C0C0"/>
                    </a:outerShdw>
                  </a:effectLst>
                  <a:latin typeface="Arial Rounded MT Bold" pitchFamily="34" charset="0"/>
                </a:rPr>
                <a:t>Sousse</a:t>
              </a:r>
              <a:r>
                <a:rPr lang="en-US" sz="2000" b="1" dirty="0" smtClean="0">
                  <a:solidFill>
                    <a:srgbClr val="1A209E"/>
                  </a:solidFill>
                  <a:effectLst>
                    <a:outerShdw blurRad="38100" dist="38100" dir="2700000" algn="tl">
                      <a:srgbClr val="C0C0C0"/>
                    </a:outerShdw>
                  </a:effectLst>
                  <a:latin typeface="Arial Rounded MT Bold" pitchFamily="34" charset="0"/>
                </a:rPr>
                <a:t>, TUNISIA</a:t>
              </a:r>
            </a:p>
          </p:txBody>
        </p:sp>
      </p:grpSp>
      <p:sp>
        <p:nvSpPr>
          <p:cNvPr id="43" name="Rectangle 28"/>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4" name="Rectangle 44"/>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5" name="Rectangle 120"/>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6" name="Rectangle 122"/>
          <p:cNvSpPr>
            <a:spLocks noChangeArrowheads="1"/>
          </p:cNvSpPr>
          <p:nvPr userDrawn="1"/>
        </p:nvSpPr>
        <p:spPr bwMode="auto">
          <a:xfrm>
            <a:off x="0" y="106279"/>
            <a:ext cx="92379" cy="471529"/>
          </a:xfrm>
          <a:prstGeom prst="rect">
            <a:avLst/>
          </a:prstGeom>
          <a:noFill/>
          <a:ln w="9525">
            <a:noFill/>
            <a:miter lim="800000"/>
            <a:headEnd/>
            <a:tailEnd/>
          </a:ln>
          <a:effectLst/>
        </p:spPr>
        <p:txBody>
          <a:bodyPr vert="horz" wrap="none" lIns="45711" tIns="22855" rIns="45711" bIns="22855" numCol="1" anchor="ctr" anchorCtr="0" compatLnSpc="1">
            <a:prstTxWarp prst="textNoShape">
              <a:avLst/>
            </a:prstTxWarp>
            <a:spAutoFit/>
          </a:bodyPr>
          <a:lstStyle/>
          <a:p>
            <a:endParaRPr lang="fr-FR" sz="2764"/>
          </a:p>
        </p:txBody>
      </p:sp>
      <p:sp>
        <p:nvSpPr>
          <p:cNvPr id="47" name="Rectangle 12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8" name="Rectangle 122"/>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49" name="Rectangle 124"/>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0" name="Rectangle 126"/>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1" name="Rectangle 128"/>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2" name="Rectangle 13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53" name="Rectangle 131"/>
          <p:cNvSpPr>
            <a:spLocks noChangeArrowheads="1"/>
          </p:cNvSpPr>
          <p:nvPr userDrawn="1"/>
        </p:nvSpPr>
        <p:spPr bwMode="auto">
          <a:xfrm>
            <a:off x="0" y="121063"/>
            <a:ext cx="179136" cy="249293"/>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pPr defTabSz="537796" fontAlgn="base">
              <a:spcBef>
                <a:spcPct val="0"/>
              </a:spcBef>
              <a:spcAft>
                <a:spcPct val="0"/>
              </a:spcAft>
            </a:pPr>
            <a:r>
              <a:rPr lang="fr-FR" sz="733" dirty="0" smtClean="0">
                <a:latin typeface="Arial" pitchFamily="34" charset="0"/>
                <a:ea typeface="Times New Roman" pitchFamily="18" charset="0"/>
                <a:cs typeface="Arial" pitchFamily="34" charset="0"/>
              </a:rPr>
              <a:t> </a:t>
            </a:r>
            <a:r>
              <a:rPr lang="fr-FR" sz="1267" dirty="0" smtClean="0">
                <a:latin typeface="Arial" pitchFamily="34" charset="0"/>
                <a:cs typeface="Arial" pitchFamily="34" charset="0"/>
              </a:rPr>
              <a:t> </a:t>
            </a:r>
            <a:endParaRPr lang="fr-FR" sz="1067" dirty="0" smtClean="0">
              <a:latin typeface="Arial" pitchFamily="34" charset="0"/>
              <a:cs typeface="Arial" pitchFamily="34" charset="0"/>
            </a:endParaRPr>
          </a:p>
        </p:txBody>
      </p:sp>
      <p:sp>
        <p:nvSpPr>
          <p:cNvPr id="54" name="Rectangle 140"/>
          <p:cNvSpPr>
            <a:spLocks noChangeArrowheads="1"/>
          </p:cNvSpPr>
          <p:nvPr userDrawn="1"/>
        </p:nvSpPr>
        <p:spPr bwMode="auto">
          <a:xfrm>
            <a:off x="0" y="-239838"/>
            <a:ext cx="108669" cy="479676"/>
          </a:xfrm>
          <a:prstGeom prst="rect">
            <a:avLst/>
          </a:prstGeom>
          <a:noFill/>
          <a:ln w="9525">
            <a:noFill/>
            <a:miter lim="800000"/>
            <a:headEnd/>
            <a:tailEnd/>
          </a:ln>
          <a:effectLst/>
        </p:spPr>
        <p:txBody>
          <a:bodyPr vert="horz" wrap="none" lIns="53777" tIns="26889" rIns="53777" bIns="26889" numCol="1" anchor="ctr" anchorCtr="0" compatLnSpc="1">
            <a:prstTxWarp prst="textNoShape">
              <a:avLst/>
            </a:prstTxWarp>
            <a:spAutoFit/>
          </a:bodyPr>
          <a:lstStyle/>
          <a:p>
            <a:endParaRPr lang="fr-FR" sz="2764"/>
          </a:p>
        </p:txBody>
      </p:sp>
      <p:sp>
        <p:nvSpPr>
          <p:cNvPr id="72" name="Rectangle à coins arrondis 71"/>
          <p:cNvSpPr/>
          <p:nvPr userDrawn="1"/>
        </p:nvSpPr>
        <p:spPr>
          <a:xfrm>
            <a:off x="3109835" y="20847231"/>
            <a:ext cx="8999676" cy="619038"/>
          </a:xfrm>
          <a:prstGeom prst="roundRect">
            <a:avLst/>
          </a:prstGeom>
          <a:solidFill>
            <a:schemeClr val="bg1"/>
          </a:solidFill>
          <a:ln w="76200" cmpd="thickThin">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868">
              <a:lnSpc>
                <a:spcPct val="150000"/>
              </a:lnSpc>
              <a:defRPr/>
            </a:pPr>
            <a:r>
              <a:rPr lang="fr-FR" sz="1866" b="1" dirty="0" smtClean="0">
                <a:solidFill>
                  <a:srgbClr val="C00000"/>
                </a:solidFill>
                <a:effectLst>
                  <a:outerShdw blurRad="38100" dist="38100" dir="2700000" algn="tl">
                    <a:srgbClr val="C0C0C0"/>
                  </a:outerShdw>
                </a:effectLst>
                <a:latin typeface="Arial Rounded MT Bold" pitchFamily="34" charset="0"/>
              </a:rPr>
              <a:t>Web site: </a:t>
            </a:r>
            <a:r>
              <a:rPr lang="fr-FR" sz="1866" b="1" dirty="0" smtClean="0">
                <a:solidFill>
                  <a:srgbClr val="0033CC"/>
                </a:solidFill>
                <a:effectLst>
                  <a:outerShdw blurRad="38100" dist="38100" dir="2700000" algn="tl">
                    <a:srgbClr val="C0C0C0"/>
                  </a:outerShdw>
                </a:effectLst>
                <a:latin typeface="Arial Rounded MT Bold" pitchFamily="34" charset="0"/>
              </a:rPr>
              <a:t>http://www.icme.aicme.net</a:t>
            </a:r>
            <a:endParaRPr lang="fr-FR" sz="1866" b="1" dirty="0">
              <a:solidFill>
                <a:srgbClr val="0033CC"/>
              </a:solidFill>
              <a:effectLst>
                <a:outerShdw blurRad="38100" dist="38100" dir="2700000" algn="tl">
                  <a:srgbClr val="C0C0C0"/>
                </a:outerShdw>
              </a:effectLst>
              <a:latin typeface="Arial Rounded MT Bold" pitchFamily="34" charset="0"/>
            </a:endParaRPr>
          </a:p>
        </p:txBody>
      </p:sp>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1394" y="528131"/>
            <a:ext cx="1675248" cy="679337"/>
          </a:xfrm>
          <a:prstGeom prst="rect">
            <a:avLst/>
          </a:prstGeom>
        </p:spPr>
      </p:pic>
      <p:sp>
        <p:nvSpPr>
          <p:cNvPr id="25" name="ZoneTexte 24"/>
          <p:cNvSpPr txBox="1"/>
          <p:nvPr userDrawn="1"/>
        </p:nvSpPr>
        <p:spPr>
          <a:xfrm>
            <a:off x="11548795" y="1156054"/>
            <a:ext cx="581338" cy="297454"/>
          </a:xfrm>
          <a:prstGeom prst="rect">
            <a:avLst/>
          </a:prstGeom>
          <a:noFill/>
        </p:spPr>
        <p:txBody>
          <a:bodyPr wrap="square" rtlCol="0">
            <a:spAutoFit/>
          </a:bodyPr>
          <a:lstStyle/>
          <a:p>
            <a:r>
              <a:rPr lang="fr-FR" sz="1333" b="1" dirty="0" smtClean="0">
                <a:solidFill>
                  <a:srgbClr val="002060"/>
                </a:solidFill>
                <a:latin typeface="Arial" panose="020B0604020202020204" pitchFamily="34" charset="0"/>
                <a:cs typeface="Arial" panose="020B0604020202020204" pitchFamily="34" charset="0"/>
              </a:rPr>
              <a:t>2024</a:t>
            </a:r>
            <a:endParaRPr lang="fr-FR" sz="1333" b="1" dirty="0">
              <a:solidFill>
                <a:srgbClr val="002060"/>
              </a:solidFill>
              <a:latin typeface="Arial" panose="020B0604020202020204" pitchFamily="34" charset="0"/>
              <a:cs typeface="Arial" panose="020B0604020202020204" pitchFamily="34" charset="0"/>
            </a:endParaRPr>
          </a:p>
        </p:txBody>
      </p:sp>
      <p:pic>
        <p:nvPicPr>
          <p:cNvPr id="26" name="Image 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0456" y="606573"/>
            <a:ext cx="1503783" cy="57147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5968" y="864982"/>
            <a:ext cx="13607415" cy="3599921"/>
          </a:xfrm>
          <a:prstGeom prst="rect">
            <a:avLst/>
          </a:prstGeom>
        </p:spPr>
        <p:txBody>
          <a:bodyPr vert="horz" lIns="308501" tIns="154253" rIns="308501" bIns="15425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755968" y="5039901"/>
            <a:ext cx="13607415" cy="14254688"/>
          </a:xfrm>
          <a:prstGeom prst="rect">
            <a:avLst/>
          </a:prstGeom>
        </p:spPr>
        <p:txBody>
          <a:bodyPr vert="horz" lIns="308501" tIns="154253" rIns="308501" bIns="15425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755968" y="20019565"/>
            <a:ext cx="3527848" cy="1149975"/>
          </a:xfrm>
          <a:prstGeom prst="rect">
            <a:avLst/>
          </a:prstGeom>
        </p:spPr>
        <p:txBody>
          <a:bodyPr vert="horz" lIns="308501" tIns="154253" rIns="308501" bIns="154253" rtlCol="0" anchor="ctr"/>
          <a:lstStyle>
            <a:lvl1pPr algn="l">
              <a:defRPr sz="2733">
                <a:solidFill>
                  <a:schemeClr val="tx1">
                    <a:tint val="75000"/>
                  </a:schemeClr>
                </a:solidFill>
              </a:defRPr>
            </a:lvl1pPr>
          </a:lstStyle>
          <a:p>
            <a:fld id="{6CB4B381-18BA-4F2B-AEF5-3263D7DFBCCB}" type="datetimeFigureOut">
              <a:rPr lang="fr-FR" smtClean="0"/>
              <a:pPr/>
              <a:t>20/04/2024</a:t>
            </a:fld>
            <a:endParaRPr lang="fr-FR"/>
          </a:p>
        </p:txBody>
      </p:sp>
      <p:sp>
        <p:nvSpPr>
          <p:cNvPr id="5" name="Espace réservé du pied de page 4"/>
          <p:cNvSpPr>
            <a:spLocks noGrp="1"/>
          </p:cNvSpPr>
          <p:nvPr>
            <p:ph type="ftr" sz="quarter" idx="3"/>
          </p:nvPr>
        </p:nvSpPr>
        <p:spPr>
          <a:xfrm>
            <a:off x="5165779" y="20019565"/>
            <a:ext cx="4787794" cy="1149975"/>
          </a:xfrm>
          <a:prstGeom prst="rect">
            <a:avLst/>
          </a:prstGeom>
        </p:spPr>
        <p:txBody>
          <a:bodyPr vert="horz" lIns="308501" tIns="154253" rIns="308501" bIns="154253" rtlCol="0" anchor="ctr"/>
          <a:lstStyle>
            <a:lvl1pPr algn="ctr">
              <a:defRPr sz="273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835535" y="20019565"/>
            <a:ext cx="3527848" cy="1149975"/>
          </a:xfrm>
          <a:prstGeom prst="rect">
            <a:avLst/>
          </a:prstGeom>
        </p:spPr>
        <p:txBody>
          <a:bodyPr vert="horz" lIns="308501" tIns="154253" rIns="308501" bIns="154253" rtlCol="0" anchor="ctr"/>
          <a:lstStyle>
            <a:lvl1pPr algn="r">
              <a:defRPr sz="2733">
                <a:solidFill>
                  <a:schemeClr val="tx1">
                    <a:tint val="75000"/>
                  </a:schemeClr>
                </a:solidFill>
              </a:defRPr>
            </a:lvl1pPr>
          </a:lstStyle>
          <a:p>
            <a:fld id="{F5C27AAF-2B21-44E5-B6DB-7381679F8F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txStyles>
    <p:titleStyle>
      <a:lvl1pPr algn="ctr" defTabSz="2056457" rtl="0" eaLnBrk="1" latinLnBrk="0" hangingPunct="1">
        <a:spcBef>
          <a:spcPct val="0"/>
        </a:spcBef>
        <a:buNone/>
        <a:defRPr sz="9866" kern="1200">
          <a:solidFill>
            <a:schemeClr val="tx1"/>
          </a:solidFill>
          <a:latin typeface="+mj-lt"/>
          <a:ea typeface="+mj-ea"/>
          <a:cs typeface="+mj-cs"/>
        </a:defRPr>
      </a:lvl1pPr>
    </p:titleStyle>
    <p:bodyStyle>
      <a:lvl1pPr marL="771172" indent="-771172" algn="l" defTabSz="2056457" rtl="0" eaLnBrk="1" latinLnBrk="0" hangingPunct="1">
        <a:spcBef>
          <a:spcPct val="20000"/>
        </a:spcBef>
        <a:buFont typeface="Arial" pitchFamily="34" charset="0"/>
        <a:buChar char="•"/>
        <a:defRPr sz="7199" kern="1200">
          <a:solidFill>
            <a:schemeClr val="tx1"/>
          </a:solidFill>
          <a:latin typeface="+mn-lt"/>
          <a:ea typeface="+mn-ea"/>
          <a:cs typeface="+mn-cs"/>
        </a:defRPr>
      </a:lvl1pPr>
      <a:lvl2pPr marL="1670871" indent="-642644" algn="l" defTabSz="2056457" rtl="0" eaLnBrk="1" latinLnBrk="0" hangingPunct="1">
        <a:spcBef>
          <a:spcPct val="20000"/>
        </a:spcBef>
        <a:buFont typeface="Arial" pitchFamily="34" charset="0"/>
        <a:buChar char="–"/>
        <a:defRPr sz="6266" kern="1200">
          <a:solidFill>
            <a:schemeClr val="tx1"/>
          </a:solidFill>
          <a:latin typeface="+mn-lt"/>
          <a:ea typeface="+mn-ea"/>
          <a:cs typeface="+mn-cs"/>
        </a:defRPr>
      </a:lvl2pPr>
      <a:lvl3pPr marL="2570569" indent="-514113" algn="l" defTabSz="2056457" rtl="0" eaLnBrk="1" latinLnBrk="0" hangingPunct="1">
        <a:spcBef>
          <a:spcPct val="20000"/>
        </a:spcBef>
        <a:buFont typeface="Arial" pitchFamily="34" charset="0"/>
        <a:buChar char="•"/>
        <a:defRPr sz="5399" kern="1200">
          <a:solidFill>
            <a:schemeClr val="tx1"/>
          </a:solidFill>
          <a:latin typeface="+mn-lt"/>
          <a:ea typeface="+mn-ea"/>
          <a:cs typeface="+mn-cs"/>
        </a:defRPr>
      </a:lvl3pPr>
      <a:lvl4pPr marL="3598794"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4pPr>
      <a:lvl5pPr marL="4627019"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5pPr>
      <a:lvl6pPr marL="565525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6pPr>
      <a:lvl7pPr marL="6683476"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7pPr>
      <a:lvl8pPr marL="771170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8pPr>
      <a:lvl9pPr marL="8739931" indent="-514113" algn="l" defTabSz="2056457" rtl="0" eaLnBrk="1" latinLnBrk="0" hangingPunct="1">
        <a:spcBef>
          <a:spcPct val="20000"/>
        </a:spcBef>
        <a:buFont typeface="Arial" pitchFamily="34" charset="0"/>
        <a:buChar char="•"/>
        <a:defRPr sz="4533" kern="1200">
          <a:solidFill>
            <a:schemeClr val="tx1"/>
          </a:solidFill>
          <a:latin typeface="+mn-lt"/>
          <a:ea typeface="+mn-ea"/>
          <a:cs typeface="+mn-cs"/>
        </a:defRPr>
      </a:lvl9pPr>
    </p:bodyStyle>
    <p:otherStyle>
      <a:defPPr>
        <a:defRPr lang="fr-FR"/>
      </a:defPPr>
      <a:lvl1pPr marL="0" algn="l" defTabSz="2056457" rtl="0" eaLnBrk="1" latinLnBrk="0" hangingPunct="1">
        <a:defRPr sz="4066" kern="1200">
          <a:solidFill>
            <a:schemeClr val="tx1"/>
          </a:solidFill>
          <a:latin typeface="+mn-lt"/>
          <a:ea typeface="+mn-ea"/>
          <a:cs typeface="+mn-cs"/>
        </a:defRPr>
      </a:lvl1pPr>
      <a:lvl2pPr marL="1028225" algn="l" defTabSz="2056457" rtl="0" eaLnBrk="1" latinLnBrk="0" hangingPunct="1">
        <a:defRPr sz="4066" kern="1200">
          <a:solidFill>
            <a:schemeClr val="tx1"/>
          </a:solidFill>
          <a:latin typeface="+mn-lt"/>
          <a:ea typeface="+mn-ea"/>
          <a:cs typeface="+mn-cs"/>
        </a:defRPr>
      </a:lvl2pPr>
      <a:lvl3pPr marL="2056457" algn="l" defTabSz="2056457" rtl="0" eaLnBrk="1" latinLnBrk="0" hangingPunct="1">
        <a:defRPr sz="4066" kern="1200">
          <a:solidFill>
            <a:schemeClr val="tx1"/>
          </a:solidFill>
          <a:latin typeface="+mn-lt"/>
          <a:ea typeface="+mn-ea"/>
          <a:cs typeface="+mn-cs"/>
        </a:defRPr>
      </a:lvl3pPr>
      <a:lvl4pPr marL="3084682" algn="l" defTabSz="2056457" rtl="0" eaLnBrk="1" latinLnBrk="0" hangingPunct="1">
        <a:defRPr sz="4066" kern="1200">
          <a:solidFill>
            <a:schemeClr val="tx1"/>
          </a:solidFill>
          <a:latin typeface="+mn-lt"/>
          <a:ea typeface="+mn-ea"/>
          <a:cs typeface="+mn-cs"/>
        </a:defRPr>
      </a:lvl4pPr>
      <a:lvl5pPr marL="4112907" algn="l" defTabSz="2056457" rtl="0" eaLnBrk="1" latinLnBrk="0" hangingPunct="1">
        <a:defRPr sz="4066" kern="1200">
          <a:solidFill>
            <a:schemeClr val="tx1"/>
          </a:solidFill>
          <a:latin typeface="+mn-lt"/>
          <a:ea typeface="+mn-ea"/>
          <a:cs typeface="+mn-cs"/>
        </a:defRPr>
      </a:lvl5pPr>
      <a:lvl6pPr marL="5141136" algn="l" defTabSz="2056457" rtl="0" eaLnBrk="1" latinLnBrk="0" hangingPunct="1">
        <a:defRPr sz="4066" kern="1200">
          <a:solidFill>
            <a:schemeClr val="tx1"/>
          </a:solidFill>
          <a:latin typeface="+mn-lt"/>
          <a:ea typeface="+mn-ea"/>
          <a:cs typeface="+mn-cs"/>
        </a:defRPr>
      </a:lvl6pPr>
      <a:lvl7pPr marL="6169364" algn="l" defTabSz="2056457" rtl="0" eaLnBrk="1" latinLnBrk="0" hangingPunct="1">
        <a:defRPr sz="4066" kern="1200">
          <a:solidFill>
            <a:schemeClr val="tx1"/>
          </a:solidFill>
          <a:latin typeface="+mn-lt"/>
          <a:ea typeface="+mn-ea"/>
          <a:cs typeface="+mn-cs"/>
        </a:defRPr>
      </a:lvl7pPr>
      <a:lvl8pPr marL="7197588" algn="l" defTabSz="2056457" rtl="0" eaLnBrk="1" latinLnBrk="0" hangingPunct="1">
        <a:defRPr sz="4066" kern="1200">
          <a:solidFill>
            <a:schemeClr val="tx1"/>
          </a:solidFill>
          <a:latin typeface="+mn-lt"/>
          <a:ea typeface="+mn-ea"/>
          <a:cs typeface="+mn-cs"/>
        </a:defRPr>
      </a:lvl8pPr>
      <a:lvl9pPr marL="8225813" algn="l" defTabSz="2056457" rtl="0" eaLnBrk="1" latinLnBrk="0" hangingPunct="1">
        <a:defRPr sz="40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hyperlink" Target="http://www.icme.aicme.net/" TargetMode="Externa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hyperlink" Target="http://ijme.aicme.net/" TargetMode="External"/><Relationship Id="rId5" Type="http://schemas.openxmlformats.org/officeDocument/2006/relationships/hyperlink" Target="http://www.aicme.net/"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chemin horizontal 11"/>
          <p:cNvSpPr/>
          <p:nvPr/>
        </p:nvSpPr>
        <p:spPr>
          <a:xfrm>
            <a:off x="726467" y="1372876"/>
            <a:ext cx="13628317" cy="3100084"/>
          </a:xfrm>
          <a:prstGeom prst="horizontalScroll">
            <a:avLst>
              <a:gd name="adj" fmla="val 8748"/>
            </a:avLst>
          </a:prstGeom>
          <a:noFill/>
          <a:ln w="50800">
            <a:solidFill>
              <a:srgbClr val="1A209E"/>
            </a:solidFill>
          </a:ln>
        </p:spPr>
        <p:style>
          <a:lnRef idx="2">
            <a:schemeClr val="accent1">
              <a:shade val="50000"/>
            </a:schemeClr>
          </a:lnRef>
          <a:fillRef idx="1">
            <a:schemeClr val="accent1"/>
          </a:fillRef>
          <a:effectRef idx="0">
            <a:schemeClr val="accent1"/>
          </a:effectRef>
          <a:fontRef idx="minor">
            <a:schemeClr val="lt1"/>
          </a:fontRef>
        </p:style>
        <p:txBody>
          <a:bodyPr lIns="45711" tIns="22855" rIns="45711" bIns="22855" rtlCol="0" anchor="ctr"/>
          <a:lstStyle/>
          <a:p>
            <a:pPr algn="ctr">
              <a:lnSpc>
                <a:spcPct val="125000"/>
              </a:lnSpc>
              <a:spcBef>
                <a:spcPts val="400"/>
              </a:spcBef>
              <a:spcAft>
                <a:spcPts val="800"/>
              </a:spcAft>
            </a:pPr>
            <a:r>
              <a:rPr lang="en-US" sz="2800" b="1" dirty="0">
                <a:solidFill>
                  <a:srgbClr val="161B86"/>
                </a:solidFill>
                <a:latin typeface="Arial Rounded MT Bold" pitchFamily="34" charset="0"/>
              </a:rPr>
              <a:t>Title Paper Format</a:t>
            </a:r>
            <a:endParaRPr lang="fr-FR" sz="2800" b="1" dirty="0">
              <a:solidFill>
                <a:srgbClr val="161B86"/>
              </a:solidFill>
              <a:latin typeface="Arial Rounded MT Bold" pitchFamily="34" charset="0"/>
            </a:endParaRPr>
          </a:p>
          <a:p>
            <a:pPr algn="ctr">
              <a:lnSpc>
                <a:spcPct val="125000"/>
              </a:lnSpc>
            </a:pPr>
            <a:r>
              <a:rPr lang="en-GB" sz="1800" dirty="0" smtClean="0">
                <a:solidFill>
                  <a:srgbClr val="161B86"/>
                </a:solidFill>
                <a:latin typeface="Arial Rounded MT Bold" pitchFamily="34" charset="0"/>
              </a:rPr>
              <a:t>Mohamed </a:t>
            </a:r>
            <a:r>
              <a:rPr lang="en-GB" sz="1800" dirty="0" err="1" smtClean="0">
                <a:solidFill>
                  <a:srgbClr val="161B86"/>
                </a:solidFill>
                <a:latin typeface="Arial Rounded MT Bold" pitchFamily="34" charset="0"/>
              </a:rPr>
              <a:t>Kaffel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1</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Wissem</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Zghal</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err="1">
                <a:solidFill>
                  <a:srgbClr val="161B86"/>
                </a:solidFill>
                <a:latin typeface="Arial Rounded MT Bold" pitchFamily="34" charset="0"/>
              </a:rPr>
              <a:t>Sarhan</a:t>
            </a:r>
            <a:r>
              <a:rPr lang="en-GB" sz="1800" dirty="0">
                <a:solidFill>
                  <a:srgbClr val="161B86"/>
                </a:solidFill>
                <a:latin typeface="Arial Rounded MT Bold" pitchFamily="34" charset="0"/>
              </a:rPr>
              <a:t> </a:t>
            </a:r>
            <a:r>
              <a:rPr lang="en-GB" sz="1800" dirty="0" err="1" smtClean="0">
                <a:solidFill>
                  <a:srgbClr val="161B86"/>
                </a:solidFill>
                <a:latin typeface="Arial Rounded MT Bold" pitchFamily="34" charset="0"/>
              </a:rPr>
              <a:t>Karray</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r>
              <a:rPr lang="en-GB" sz="1800" dirty="0" smtClean="0">
                <a:solidFill>
                  <a:srgbClr val="161B86"/>
                </a:solidFill>
                <a:latin typeface="Arial Rounded MT Bold" pitchFamily="34" charset="0"/>
              </a:rPr>
              <a:t>, </a:t>
            </a:r>
            <a:r>
              <a:rPr lang="en-GB" sz="1800" dirty="0">
                <a:solidFill>
                  <a:srgbClr val="161B86"/>
                </a:solidFill>
                <a:latin typeface="Arial Rounded MT Bold" pitchFamily="34" charset="0"/>
              </a:rPr>
              <a:t>Mohamed Salah </a:t>
            </a:r>
            <a:r>
              <a:rPr lang="en-GB" sz="1800" dirty="0" err="1" smtClean="0">
                <a:solidFill>
                  <a:srgbClr val="161B86"/>
                </a:solidFill>
                <a:latin typeface="Arial Rounded MT Bold" pitchFamily="34" charset="0"/>
              </a:rPr>
              <a:t>Abid</a:t>
            </a:r>
            <a:r>
              <a:rPr lang="en-GB" sz="1800" dirty="0" smtClean="0">
                <a:solidFill>
                  <a:srgbClr val="161B86"/>
                </a:solidFill>
                <a:latin typeface="Arial Rounded MT Bold" pitchFamily="34" charset="0"/>
              </a:rPr>
              <a:t> </a:t>
            </a:r>
            <a:r>
              <a:rPr lang="en-GB" sz="1800" baseline="30000" dirty="0" smtClean="0">
                <a:solidFill>
                  <a:srgbClr val="161B86"/>
                </a:solidFill>
                <a:latin typeface="Arial Rounded MT Bold" pitchFamily="34" charset="0"/>
              </a:rPr>
              <a:t>2</a:t>
            </a:r>
          </a:p>
          <a:p>
            <a:pPr algn="ctr">
              <a:lnSpc>
                <a:spcPct val="125000"/>
              </a:lnSpc>
            </a:pPr>
            <a:r>
              <a:rPr lang="en-US" sz="1600" i="1" baseline="30000" dirty="0" smtClean="0">
                <a:solidFill>
                  <a:srgbClr val="161B86"/>
                </a:solidFill>
                <a:latin typeface="Arial Rounded MT Bold" pitchFamily="34" charset="0"/>
              </a:rPr>
              <a:t>1</a:t>
            </a:r>
            <a:r>
              <a:rPr lang="en-US" sz="1600" i="1" dirty="0" smtClean="0">
                <a:solidFill>
                  <a:srgbClr val="161B86"/>
                </a:solidFill>
                <a:latin typeface="Arial Rounded MT Bold" pitchFamily="34" charset="0"/>
              </a:rPr>
              <a:t> </a:t>
            </a:r>
            <a:r>
              <a:rPr lang="en-US" sz="1600" i="1" dirty="0">
                <a:solidFill>
                  <a:srgbClr val="161B86"/>
                </a:solidFill>
                <a:latin typeface="Arial Rounded MT Bold" pitchFamily="34" charset="0"/>
              </a:rPr>
              <a:t>Laboratory Advanced fluid dynamics energetic and environment, National School of Engineers of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(ENIS), University of </a:t>
            </a:r>
            <a:r>
              <a:rPr lang="en-US" sz="1600" i="1" dirty="0" err="1">
                <a:solidFill>
                  <a:srgbClr val="161B86"/>
                </a:solidFill>
                <a:latin typeface="Arial Rounded MT Bold" pitchFamily="34" charset="0"/>
              </a:rPr>
              <a:t>SfaxRoad</a:t>
            </a:r>
            <a:r>
              <a:rPr lang="en-US" sz="1600" i="1" dirty="0">
                <a:solidFill>
                  <a:srgbClr val="161B86"/>
                </a:solidFill>
                <a:latin typeface="Arial Rounded MT Bold" pitchFamily="34" charset="0"/>
              </a:rPr>
              <a:t>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a:t>
            </a:r>
            <a:r>
              <a:rPr lang="en-US" sz="1600" i="1" dirty="0" err="1">
                <a:solidFill>
                  <a:srgbClr val="161B86"/>
                </a:solidFill>
                <a:latin typeface="Arial Rounded MT Bold" pitchFamily="34" charset="0"/>
              </a:rPr>
              <a:t>Sfax</a:t>
            </a:r>
            <a:r>
              <a:rPr lang="en-US" sz="1600" i="1" dirty="0">
                <a:solidFill>
                  <a:srgbClr val="161B86"/>
                </a:solidFill>
                <a:latin typeface="Arial Rounded MT Bold" pitchFamily="34" charset="0"/>
              </a:rPr>
              <a:t>, TUNISIA</a:t>
            </a:r>
            <a:endParaRPr lang="fr-FR" sz="1600" i="1" dirty="0">
              <a:solidFill>
                <a:srgbClr val="161B86"/>
              </a:solidFill>
              <a:latin typeface="Arial Rounded MT Bold" pitchFamily="34" charset="0"/>
            </a:endParaRPr>
          </a:p>
          <a:p>
            <a:pPr algn="ctr">
              <a:lnSpc>
                <a:spcPct val="125000"/>
              </a:lnSpc>
            </a:pPr>
            <a:r>
              <a:rPr lang="en-US" sz="1600" i="1" baseline="30000" dirty="0" smtClean="0">
                <a:solidFill>
                  <a:srgbClr val="161B86"/>
                </a:solidFill>
                <a:latin typeface="Arial Rounded MT Bold" pitchFamily="34" charset="0"/>
              </a:rPr>
              <a:t>2</a:t>
            </a:r>
            <a:r>
              <a:rPr lang="en-US" sz="1600" i="1" dirty="0" smtClean="0">
                <a:solidFill>
                  <a:srgbClr val="161B86"/>
                </a:solidFill>
                <a:latin typeface="Arial Rounded MT Bold" pitchFamily="34" charset="0"/>
              </a:rPr>
              <a:t> Laboratory </a:t>
            </a:r>
            <a:r>
              <a:rPr lang="en-US" sz="1600" i="1" dirty="0">
                <a:solidFill>
                  <a:srgbClr val="161B86"/>
                </a:solidFill>
                <a:latin typeface="Arial Rounded MT Bold" pitchFamily="34" charset="0"/>
              </a:rPr>
              <a:t>of Electro-Mechanic Systems (LASEM), National School of Engineers of Sfax (ENIS), University of Sfax (US),B.P. 1173, Road </a:t>
            </a:r>
            <a:r>
              <a:rPr lang="en-US" sz="1600" i="1" dirty="0" err="1">
                <a:solidFill>
                  <a:srgbClr val="161B86"/>
                </a:solidFill>
                <a:latin typeface="Arial Rounded MT Bold" pitchFamily="34" charset="0"/>
              </a:rPr>
              <a:t>Soukra</a:t>
            </a:r>
            <a:r>
              <a:rPr lang="en-US" sz="1600" i="1" dirty="0">
                <a:solidFill>
                  <a:srgbClr val="161B86"/>
                </a:solidFill>
                <a:latin typeface="Arial Rounded MT Bold" pitchFamily="34" charset="0"/>
              </a:rPr>
              <a:t> km 3.5, 3038 Sfax, TUNISIA</a:t>
            </a:r>
            <a:endParaRPr lang="fr-FR" sz="1600" b="1" dirty="0">
              <a:solidFill>
                <a:srgbClr val="161B86"/>
              </a:solidFill>
              <a:latin typeface="Arial Rounded MT Bold" pitchFamily="34" charset="0"/>
              <a:cs typeface="Times New Roman" pitchFamily="18" charset="0"/>
            </a:endParaRPr>
          </a:p>
        </p:txBody>
      </p:sp>
      <p:pic>
        <p:nvPicPr>
          <p:cNvPr id="156" name="Image 155"/>
          <p:cNvPicPr/>
          <p:nvPr/>
        </p:nvPicPr>
        <p:blipFill>
          <a:blip r:embed="rId2" cstate="print"/>
          <a:srcRect t="2942" r="1608"/>
          <a:stretch>
            <a:fillRect/>
          </a:stretch>
        </p:blipFill>
        <p:spPr bwMode="auto">
          <a:xfrm>
            <a:off x="2302836" y="12865096"/>
            <a:ext cx="3215885" cy="1751753"/>
          </a:xfrm>
          <a:prstGeom prst="rect">
            <a:avLst/>
          </a:prstGeom>
          <a:noFill/>
          <a:ln w="9525">
            <a:noFill/>
            <a:miter lim="800000"/>
            <a:headEnd/>
            <a:tailEnd/>
          </a:ln>
        </p:spPr>
      </p:pic>
      <p:pic>
        <p:nvPicPr>
          <p:cNvPr id="157" name="Image 156"/>
          <p:cNvPicPr/>
          <p:nvPr/>
        </p:nvPicPr>
        <p:blipFill>
          <a:blip r:embed="rId3" cstate="print"/>
          <a:srcRect/>
          <a:stretch>
            <a:fillRect/>
          </a:stretch>
        </p:blipFill>
        <p:spPr bwMode="auto">
          <a:xfrm>
            <a:off x="574899" y="10680990"/>
            <a:ext cx="3157673" cy="2132806"/>
          </a:xfrm>
          <a:prstGeom prst="rect">
            <a:avLst/>
          </a:prstGeom>
          <a:noFill/>
          <a:ln w="9525">
            <a:noFill/>
            <a:miter lim="800000"/>
            <a:headEnd/>
            <a:tailEnd/>
          </a:ln>
        </p:spPr>
      </p:pic>
      <p:pic>
        <p:nvPicPr>
          <p:cNvPr id="158" name="Image 157"/>
          <p:cNvPicPr/>
          <p:nvPr/>
        </p:nvPicPr>
        <p:blipFill>
          <a:blip r:embed="rId4" cstate="print"/>
          <a:srcRect/>
          <a:stretch>
            <a:fillRect/>
          </a:stretch>
        </p:blipFill>
        <p:spPr bwMode="auto">
          <a:xfrm>
            <a:off x="4072903" y="10705842"/>
            <a:ext cx="3221755" cy="2064006"/>
          </a:xfrm>
          <a:prstGeom prst="rect">
            <a:avLst/>
          </a:prstGeom>
          <a:noFill/>
          <a:ln w="9525">
            <a:noFill/>
            <a:miter lim="800000"/>
            <a:headEnd/>
            <a:tailEnd/>
          </a:ln>
        </p:spPr>
      </p:pic>
      <p:sp>
        <p:nvSpPr>
          <p:cNvPr id="161" name="Plus 160"/>
          <p:cNvSpPr/>
          <p:nvPr/>
        </p:nvSpPr>
        <p:spPr>
          <a:xfrm>
            <a:off x="3742785" y="11352966"/>
            <a:ext cx="335988" cy="3359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p>
        </p:txBody>
      </p:sp>
      <p:sp>
        <p:nvSpPr>
          <p:cNvPr id="162" name="Égal 161"/>
          <p:cNvSpPr/>
          <p:nvPr/>
        </p:nvSpPr>
        <p:spPr>
          <a:xfrm>
            <a:off x="3742785" y="12552923"/>
            <a:ext cx="335988" cy="33598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64">
              <a:solidFill>
                <a:schemeClr val="tx1"/>
              </a:solidFill>
            </a:endParaRPr>
          </a:p>
        </p:txBody>
      </p:sp>
      <p:sp>
        <p:nvSpPr>
          <p:cNvPr id="169" name="Rectangle à coins arrondis 168"/>
          <p:cNvSpPr/>
          <p:nvPr/>
        </p:nvSpPr>
        <p:spPr>
          <a:xfrm>
            <a:off x="2591123" y="14689100"/>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Fig 1. Title figure format</a:t>
            </a:r>
            <a:endParaRPr lang="fr-FR" sz="1600" b="1" dirty="0">
              <a:solidFill>
                <a:srgbClr val="002060"/>
              </a:solidFill>
              <a:latin typeface="Arial" pitchFamily="34" charset="0"/>
              <a:cs typeface="Arial" pitchFamily="34" charset="0"/>
            </a:endParaRPr>
          </a:p>
        </p:txBody>
      </p:sp>
      <p:grpSp>
        <p:nvGrpSpPr>
          <p:cNvPr id="179" name="Groupe 178"/>
          <p:cNvGrpSpPr/>
          <p:nvPr/>
        </p:nvGrpSpPr>
        <p:grpSpPr>
          <a:xfrm>
            <a:off x="359622" y="4492010"/>
            <a:ext cx="7152055" cy="3027914"/>
            <a:chOff x="584656" y="5720663"/>
            <a:chExt cx="9288000" cy="4542539"/>
          </a:xfrm>
        </p:grpSpPr>
        <p:sp>
          <p:nvSpPr>
            <p:cNvPr id="267" name="Arrondir un rectangle avec un coin du même côté 266"/>
            <p:cNvSpPr/>
            <p:nvPr/>
          </p:nvSpPr>
          <p:spPr>
            <a:xfrm>
              <a:off x="584656" y="5720663"/>
              <a:ext cx="9288000" cy="55846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Abstract</a:t>
              </a:r>
              <a:endParaRPr lang="en-US" sz="2400" b="1" dirty="0">
                <a:solidFill>
                  <a:schemeClr val="bg1"/>
                </a:solidFill>
                <a:latin typeface="Arial" panose="020B0604020202020204" pitchFamily="34" charset="0"/>
                <a:cs typeface="Arial" panose="020B0604020202020204" pitchFamily="34" charset="0"/>
              </a:endParaRPr>
            </a:p>
          </p:txBody>
        </p:sp>
        <p:sp>
          <p:nvSpPr>
            <p:cNvPr id="178" name="ZoneTexte 177"/>
            <p:cNvSpPr txBox="1"/>
            <p:nvPr/>
          </p:nvSpPr>
          <p:spPr>
            <a:xfrm>
              <a:off x="585716" y="6334433"/>
              <a:ext cx="9286940" cy="3928769"/>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The instructions in this document are guidelines for preparing a </a:t>
              </a:r>
              <a:r>
                <a:rPr lang="en-US" sz="1600" b="1" dirty="0">
                  <a:solidFill>
                    <a:srgbClr val="C00000"/>
                  </a:solidFill>
                  <a:latin typeface="Arial" pitchFamily="34" charset="0"/>
                  <a:cs typeface="Arial" pitchFamily="34" charset="0"/>
                </a:rPr>
                <a:t>POSTER</a:t>
              </a:r>
              <a:r>
                <a:rPr lang="en-US" sz="1600" dirty="0">
                  <a:latin typeface="Arial" pitchFamily="34" charset="0"/>
                  <a:cs typeface="Arial" pitchFamily="34" charset="0"/>
                </a:rPr>
                <a:t> for submission to ICME’2021. This document can be used as a Power Point template.</a:t>
              </a:r>
            </a:p>
            <a:p>
              <a:pPr algn="just">
                <a:lnSpc>
                  <a:spcPct val="114000"/>
                </a:lnSpc>
              </a:pPr>
              <a:r>
                <a:rPr lang="en-US" sz="1600" b="1" dirty="0" smtClean="0">
                  <a:solidFill>
                    <a:srgbClr val="C00000"/>
                  </a:solidFill>
                  <a:latin typeface="Arial" pitchFamily="34" charset="0"/>
                  <a:cs typeface="Arial" pitchFamily="34" charset="0"/>
                </a:rPr>
                <a:t>Size </a:t>
              </a:r>
              <a:r>
                <a:rPr lang="en-US" sz="1600" b="1" dirty="0">
                  <a:solidFill>
                    <a:srgbClr val="C00000"/>
                  </a:solidFill>
                  <a:latin typeface="Arial" pitchFamily="34" charset="0"/>
                  <a:cs typeface="Arial" pitchFamily="34" charset="0"/>
                </a:rPr>
                <a:t>of the </a:t>
              </a:r>
              <a:r>
                <a:rPr lang="en-US" sz="1600" b="1" dirty="0" smtClean="0">
                  <a:solidFill>
                    <a:srgbClr val="C00000"/>
                  </a:solidFill>
                  <a:latin typeface="Arial" pitchFamily="34" charset="0"/>
                  <a:cs typeface="Arial" pitchFamily="34" charset="0"/>
                </a:rPr>
                <a:t>poster:</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minimum size is 29,7 cm by 42 cm (A3)</a:t>
              </a:r>
            </a:p>
            <a:p>
              <a:pPr marL="285750" indent="-111125" algn="just">
                <a:lnSpc>
                  <a:spcPct val="114000"/>
                </a:lnSpc>
                <a:buFont typeface="Arial" panose="020B0604020202020204" pitchFamily="34" charset="0"/>
                <a:buChar char="•"/>
              </a:pPr>
              <a:r>
                <a:rPr lang="en-US" sz="1600" b="1" dirty="0" smtClean="0">
                  <a:solidFill>
                    <a:srgbClr val="C00000"/>
                  </a:solidFill>
                  <a:latin typeface="Arial" pitchFamily="34" charset="0"/>
                  <a:cs typeface="Arial" pitchFamily="34" charset="0"/>
                </a:rPr>
                <a:t>maximum size is 42 </a:t>
              </a:r>
              <a:r>
                <a:rPr lang="en-US" sz="1600" b="1" dirty="0">
                  <a:solidFill>
                    <a:srgbClr val="C00000"/>
                  </a:solidFill>
                  <a:latin typeface="Arial" pitchFamily="34" charset="0"/>
                  <a:cs typeface="Arial" pitchFamily="34" charset="0"/>
                </a:rPr>
                <a:t>cm by </a:t>
              </a:r>
              <a:r>
                <a:rPr lang="en-US" sz="1600" b="1" dirty="0" smtClean="0">
                  <a:solidFill>
                    <a:srgbClr val="C00000"/>
                  </a:solidFill>
                  <a:latin typeface="Arial" pitchFamily="34" charset="0"/>
                  <a:cs typeface="Arial" pitchFamily="34" charset="0"/>
                </a:rPr>
                <a:t>59,4 cm (A2)</a:t>
              </a:r>
              <a:endParaRPr lang="en-US" sz="1600" b="1" dirty="0">
                <a:solidFill>
                  <a:srgbClr val="C00000"/>
                </a:solidFill>
                <a:latin typeface="Arial" pitchFamily="34" charset="0"/>
                <a:cs typeface="Arial" pitchFamily="34" charset="0"/>
              </a:endParaRPr>
            </a:p>
            <a:p>
              <a:pPr algn="just">
                <a:lnSpc>
                  <a:spcPct val="114000"/>
                </a:lnSpc>
              </a:pPr>
              <a:r>
                <a:rPr lang="en-US" sz="1600" dirty="0" smtClean="0">
                  <a:latin typeface="Arial" pitchFamily="34" charset="0"/>
                  <a:cs typeface="Arial" pitchFamily="34" charset="0"/>
                </a:rPr>
                <a:t>Title </a:t>
              </a:r>
              <a:r>
                <a:rPr lang="en-US" sz="1600" dirty="0">
                  <a:latin typeface="Arial" pitchFamily="34" charset="0"/>
                  <a:cs typeface="Arial" pitchFamily="34" charset="0"/>
                </a:rPr>
                <a:t>paragraph: Arial </a:t>
              </a:r>
              <a:r>
                <a:rPr lang="en-US" sz="1600" dirty="0" smtClean="0">
                  <a:latin typeface="Arial" pitchFamily="34" charset="0"/>
                  <a:cs typeface="Arial" pitchFamily="34" charset="0"/>
                </a:rPr>
                <a:t>24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The subtitles: in italic, Arial </a:t>
              </a:r>
              <a:r>
                <a:rPr lang="en-US" sz="1600" dirty="0" smtClean="0">
                  <a:latin typeface="Arial" pitchFamily="34" charset="0"/>
                  <a:cs typeface="Arial" pitchFamily="34" charset="0"/>
                </a:rPr>
                <a:t>20 </a:t>
              </a:r>
              <a:r>
                <a:rPr lang="en-US" sz="1600" dirty="0">
                  <a:latin typeface="Arial" pitchFamily="34" charset="0"/>
                  <a:cs typeface="Arial" pitchFamily="34" charset="0"/>
                </a:rPr>
                <a:t>; Bold</a:t>
              </a:r>
            </a:p>
            <a:p>
              <a:pPr algn="just">
                <a:lnSpc>
                  <a:spcPct val="114000"/>
                </a:lnSpc>
              </a:pPr>
              <a:r>
                <a:rPr lang="en-US" sz="1600" dirty="0">
                  <a:latin typeface="Arial" pitchFamily="34" charset="0"/>
                  <a:cs typeface="Arial" pitchFamily="34" charset="0"/>
                </a:rPr>
                <a:t>Paragraph text: Arial </a:t>
              </a:r>
              <a:r>
                <a:rPr lang="en-US" sz="1600" dirty="0" smtClean="0">
                  <a:latin typeface="Arial" pitchFamily="34" charset="0"/>
                  <a:cs typeface="Arial" pitchFamily="34" charset="0"/>
                </a:rPr>
                <a:t>16</a:t>
              </a:r>
              <a:endParaRPr lang="fr-FR" sz="1600" dirty="0">
                <a:latin typeface="Arial" pitchFamily="34" charset="0"/>
                <a:cs typeface="Arial" pitchFamily="34" charset="0"/>
              </a:endParaRPr>
            </a:p>
          </p:txBody>
        </p:sp>
      </p:grpSp>
      <p:grpSp>
        <p:nvGrpSpPr>
          <p:cNvPr id="180" name="Groupe 179"/>
          <p:cNvGrpSpPr/>
          <p:nvPr/>
        </p:nvGrpSpPr>
        <p:grpSpPr>
          <a:xfrm>
            <a:off x="7667908" y="19080682"/>
            <a:ext cx="7104057" cy="1670511"/>
            <a:chOff x="584656" y="5742437"/>
            <a:chExt cx="9288000" cy="2849365"/>
          </a:xfrm>
        </p:grpSpPr>
        <p:sp>
          <p:nvSpPr>
            <p:cNvPr id="196" name="Arrondir un rectangle avec un coin du même côté 195"/>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cs typeface="Arial" pitchFamily="34" charset="0"/>
                </a:rPr>
                <a:t>Conclusion</a:t>
              </a:r>
              <a:endParaRPr lang="en-US" sz="2400" b="1" dirty="0">
                <a:solidFill>
                  <a:schemeClr val="bg1"/>
                </a:solidFill>
                <a:cs typeface="Arial" pitchFamily="34" charset="0"/>
              </a:endParaRPr>
            </a:p>
          </p:txBody>
        </p:sp>
        <p:sp>
          <p:nvSpPr>
            <p:cNvPr id="197" name="ZoneTexte 196"/>
            <p:cNvSpPr txBox="1"/>
            <p:nvPr/>
          </p:nvSpPr>
          <p:spPr>
            <a:xfrm>
              <a:off x="585716" y="6334432"/>
              <a:ext cx="9286940" cy="2257370"/>
            </a:xfrm>
            <a:prstGeom prst="rect">
              <a:avLst/>
            </a:prstGeom>
            <a:noFill/>
            <a:ln>
              <a:solidFill>
                <a:srgbClr val="161B86"/>
              </a:solidFill>
            </a:ln>
          </p:spPr>
          <p:txBody>
            <a:bodyPr wrap="square" rtlCol="0">
              <a:spAutoFit/>
            </a:bodyPr>
            <a:lstStyle/>
            <a:p>
              <a:r>
                <a:rPr lang="en-US" sz="1600" dirty="0">
                  <a:latin typeface="Arial" pitchFamily="34" charset="0"/>
                  <a:cs typeface="Arial" pitchFamily="34" charset="0"/>
                </a:rPr>
                <a:t>Mention here your:</a:t>
              </a:r>
            </a:p>
            <a:p>
              <a:r>
                <a:rPr lang="en-US" sz="1600" dirty="0">
                  <a:latin typeface="Arial" pitchFamily="34" charset="0"/>
                  <a:cs typeface="Arial" pitchFamily="34" charset="0"/>
                </a:rPr>
                <a:t>  - results,</a:t>
              </a:r>
            </a:p>
            <a:p>
              <a:r>
                <a:rPr lang="en-US" sz="1600" dirty="0">
                  <a:latin typeface="Arial" pitchFamily="34" charset="0"/>
                  <a:cs typeface="Arial" pitchFamily="34" charset="0"/>
                </a:rPr>
                <a:t>  - conclusions</a:t>
              </a:r>
            </a:p>
            <a:p>
              <a:r>
                <a:rPr lang="en-US" sz="1600" dirty="0">
                  <a:latin typeface="Arial" pitchFamily="34" charset="0"/>
                  <a:cs typeface="Arial" pitchFamily="34" charset="0"/>
                </a:rPr>
                <a:t>  - reflections</a:t>
              </a:r>
            </a:p>
            <a:p>
              <a:r>
                <a:rPr lang="en-US" sz="1600" dirty="0">
                  <a:latin typeface="Arial" pitchFamily="34" charset="0"/>
                  <a:cs typeface="Arial" pitchFamily="34" charset="0"/>
                </a:rPr>
                <a:t>  - next </a:t>
              </a:r>
              <a:r>
                <a:rPr lang="en-US" sz="1600" dirty="0" smtClean="0">
                  <a:latin typeface="Arial" pitchFamily="34" charset="0"/>
                  <a:cs typeface="Arial" pitchFamily="34" charset="0"/>
                </a:rPr>
                <a:t>works</a:t>
              </a:r>
            </a:p>
          </p:txBody>
        </p:sp>
      </p:grpSp>
      <p:grpSp>
        <p:nvGrpSpPr>
          <p:cNvPr id="18" name="Groupe 17"/>
          <p:cNvGrpSpPr/>
          <p:nvPr/>
        </p:nvGrpSpPr>
        <p:grpSpPr>
          <a:xfrm>
            <a:off x="359242" y="7633576"/>
            <a:ext cx="7152055" cy="1048375"/>
            <a:chOff x="584656" y="5742437"/>
            <a:chExt cx="9288000" cy="1572794"/>
          </a:xfrm>
        </p:grpSpPr>
        <p:sp>
          <p:nvSpPr>
            <p:cNvPr id="19" name="Arrondir un rectangle avec un coin du même côté 18"/>
            <p:cNvSpPr/>
            <p:nvPr/>
          </p:nvSpPr>
          <p:spPr>
            <a:xfrm>
              <a:off x="584656" y="5742437"/>
              <a:ext cx="9288000" cy="558464"/>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1</a:t>
              </a:r>
              <a:endParaRPr lang="en-US" sz="2400" b="1" dirty="0">
                <a:solidFill>
                  <a:schemeClr val="bg1"/>
                </a:solidFill>
                <a:latin typeface="Arial" panose="020B0604020202020204" pitchFamily="34" charset="0"/>
                <a:cs typeface="Arial" panose="020B0604020202020204" pitchFamily="34" charset="0"/>
              </a:endParaRPr>
            </a:p>
          </p:txBody>
        </p:sp>
        <p:sp>
          <p:nvSpPr>
            <p:cNvPr id="20" name="ZoneTexte 19"/>
            <p:cNvSpPr txBox="1"/>
            <p:nvPr/>
          </p:nvSpPr>
          <p:spPr>
            <a:xfrm>
              <a:off x="585716" y="6334433"/>
              <a:ext cx="9286940" cy="980798"/>
            </a:xfrm>
            <a:prstGeom prst="rect">
              <a:avLst/>
            </a:prstGeom>
            <a:noFill/>
            <a:ln>
              <a:solidFill>
                <a:srgbClr val="161B86"/>
              </a:solidFill>
            </a:ln>
          </p:spPr>
          <p:txBody>
            <a:bodyPr wrap="square" rtlCol="0">
              <a:spAutoFit/>
            </a:bodyPr>
            <a:lstStyle/>
            <a:p>
              <a:pPr algn="just">
                <a:lnSpc>
                  <a:spcPct val="114000"/>
                </a:lnSpc>
              </a:pPr>
              <a:r>
                <a:rPr lang="en-US" sz="1600" dirty="0">
                  <a:latin typeface="Arial" pitchFamily="34" charset="0"/>
                  <a:cs typeface="Arial" pitchFamily="34" charset="0"/>
                </a:rPr>
                <a:t>Tables and figures must be presented according to the following models. You must specify the number and the title.</a:t>
              </a:r>
              <a:endParaRPr lang="fr-FR" sz="1600" dirty="0">
                <a:latin typeface="Arial" pitchFamily="34" charset="0"/>
                <a:cs typeface="Arial" pitchFamily="34" charset="0"/>
              </a:endParaRPr>
            </a:p>
          </p:txBody>
        </p:sp>
      </p:grpSp>
      <p:sp>
        <p:nvSpPr>
          <p:cNvPr id="21" name="Rectangle à coins arrondis 20"/>
          <p:cNvSpPr/>
          <p:nvPr/>
        </p:nvSpPr>
        <p:spPr>
          <a:xfrm>
            <a:off x="2495825" y="8897975"/>
            <a:ext cx="2759594" cy="407940"/>
          </a:xfrm>
          <a:prstGeom prst="roundRect">
            <a:avLst/>
          </a:prstGeom>
          <a:solidFill>
            <a:srgbClr val="DEE4F2"/>
          </a:solidFill>
          <a:ln>
            <a:solidFill>
              <a:srgbClr val="000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Arial" pitchFamily="34" charset="0"/>
                <a:cs typeface="Arial" pitchFamily="34" charset="0"/>
              </a:rPr>
              <a:t>Table 1. Title Table format</a:t>
            </a:r>
            <a:endParaRPr lang="fr-FR" sz="1600" b="1" dirty="0">
              <a:solidFill>
                <a:srgbClr val="002060"/>
              </a:solidFill>
              <a:latin typeface="Arial" pitchFamily="34" charset="0"/>
              <a:cs typeface="Arial" pitchFamily="34" charset="0"/>
            </a:endParaRPr>
          </a:p>
        </p:txBody>
      </p:sp>
      <p:graphicFrame>
        <p:nvGraphicFramePr>
          <p:cNvPr id="23" name="Tableau 22"/>
          <p:cNvGraphicFramePr>
            <a:graphicFrameLocks noGrp="1"/>
          </p:cNvGraphicFramePr>
          <p:nvPr>
            <p:extLst>
              <p:ext uri="{D42A27DB-BD31-4B8C-83A1-F6EECF244321}">
                <p14:modId xmlns:p14="http://schemas.microsoft.com/office/powerpoint/2010/main" val="1843921481"/>
              </p:ext>
            </p:extLst>
          </p:nvPr>
        </p:nvGraphicFramePr>
        <p:xfrm>
          <a:off x="574899" y="9469310"/>
          <a:ext cx="6761803" cy="1112012"/>
        </p:xfrm>
        <a:graphic>
          <a:graphicData uri="http://schemas.openxmlformats.org/drawingml/2006/table">
            <a:tbl>
              <a:tblPr>
                <a:tableStyleId>{BC89EF96-8CEA-46FF-86C4-4CE0E7609802}</a:tableStyleId>
              </a:tblPr>
              <a:tblGrid>
                <a:gridCol w="1948351">
                  <a:extLst>
                    <a:ext uri="{9D8B030D-6E8A-4147-A177-3AD203B41FA5}">
                      <a16:colId xmlns:a16="http://schemas.microsoft.com/office/drawing/2014/main" xmlns="" val="20000"/>
                    </a:ext>
                  </a:extLst>
                </a:gridCol>
                <a:gridCol w="886794">
                  <a:extLst>
                    <a:ext uri="{9D8B030D-6E8A-4147-A177-3AD203B41FA5}">
                      <a16:colId xmlns:a16="http://schemas.microsoft.com/office/drawing/2014/main" xmlns="" val="20001"/>
                    </a:ext>
                  </a:extLst>
                </a:gridCol>
                <a:gridCol w="973676">
                  <a:extLst>
                    <a:ext uri="{9D8B030D-6E8A-4147-A177-3AD203B41FA5}">
                      <a16:colId xmlns:a16="http://schemas.microsoft.com/office/drawing/2014/main" xmlns="" val="20002"/>
                    </a:ext>
                  </a:extLst>
                </a:gridCol>
                <a:gridCol w="970679">
                  <a:extLst>
                    <a:ext uri="{9D8B030D-6E8A-4147-A177-3AD203B41FA5}">
                      <a16:colId xmlns:a16="http://schemas.microsoft.com/office/drawing/2014/main" xmlns="" val="20003"/>
                    </a:ext>
                  </a:extLst>
                </a:gridCol>
                <a:gridCol w="990652">
                  <a:extLst>
                    <a:ext uri="{9D8B030D-6E8A-4147-A177-3AD203B41FA5}">
                      <a16:colId xmlns:a16="http://schemas.microsoft.com/office/drawing/2014/main" xmlns="" val="20004"/>
                    </a:ext>
                  </a:extLst>
                </a:gridCol>
                <a:gridCol w="991651">
                  <a:extLst>
                    <a:ext uri="{9D8B030D-6E8A-4147-A177-3AD203B41FA5}">
                      <a16:colId xmlns:a16="http://schemas.microsoft.com/office/drawing/2014/main" xmlns="" val="20005"/>
                    </a:ext>
                  </a:extLst>
                </a:gridCol>
              </a:tblGrid>
              <a:tr h="260524">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Model</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P</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[W]</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Ø [m]</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d</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[m/s]</a:t>
                      </a:r>
                      <a:endParaRPr lang="fr-FR" sz="1600" b="1"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err="1">
                          <a:latin typeface="Arial" panose="020B0604020202020204" pitchFamily="34" charset="0"/>
                          <a:cs typeface="Arial" panose="020B0604020202020204" pitchFamily="34" charset="0"/>
                        </a:rPr>
                        <a:t>V</a:t>
                      </a:r>
                      <a:r>
                        <a:rPr lang="en-US" sz="1600" baseline="-25000" dirty="0" err="1">
                          <a:latin typeface="Arial" panose="020B0604020202020204" pitchFamily="34" charset="0"/>
                          <a:cs typeface="Arial" panose="020B0604020202020204" pitchFamily="34" charset="0"/>
                        </a:rPr>
                        <a:t>c</a:t>
                      </a:r>
                      <a:r>
                        <a:rPr lang="en-US" sz="1600" dirty="0">
                          <a:latin typeface="Arial" panose="020B0604020202020204" pitchFamily="34" charset="0"/>
                          <a:cs typeface="Arial" panose="020B0604020202020204" pitchFamily="34" charset="0"/>
                        </a:rPr>
                        <a:t>[m/s]</a:t>
                      </a:r>
                      <a:endParaRPr lang="fr-FR" sz="1600" b="1"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0"/>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C1: Cyclone 1kW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1"/>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sky: Skystream 3.7</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1800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3,72</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9</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25</a:t>
                      </a:r>
                      <a:endParaRPr lang="fr-FR" sz="160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2"/>
                  </a:ext>
                </a:extLst>
              </a:tr>
              <a:tr h="260524">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C3: Cyclone 3kW</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3000</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4,5</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2,5</a:t>
                      </a:r>
                      <a:endParaRPr lang="fr-FR" sz="1600" dirty="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a:latin typeface="Arial" panose="020B0604020202020204" pitchFamily="34" charset="0"/>
                          <a:cs typeface="Arial" panose="020B0604020202020204" pitchFamily="34" charset="0"/>
                        </a:rPr>
                        <a:t>10</a:t>
                      </a:r>
                      <a:endParaRPr lang="fr-FR" sz="1600">
                        <a:latin typeface="Arial" pitchFamily="34" charset="0"/>
                        <a:ea typeface="SimSun"/>
                        <a:cs typeface="Arial" pitchFamily="34" charset="0"/>
                      </a:endParaRPr>
                    </a:p>
                  </a:txBody>
                  <a:tcPr marL="45713" marR="45713" marT="0" marB="0" anchor="ctr"/>
                </a:tc>
                <a:tc>
                  <a:txBody>
                    <a:bodyPr/>
                    <a:lstStyle/>
                    <a:p>
                      <a:pPr algn="ctr">
                        <a:lnSpc>
                          <a:spcPct val="114000"/>
                        </a:lnSpc>
                        <a:spcAft>
                          <a:spcPts val="0"/>
                        </a:spcAft>
                      </a:pPr>
                      <a:r>
                        <a:rPr lang="en-US" sz="1600" dirty="0">
                          <a:latin typeface="Arial" panose="020B0604020202020204" pitchFamily="34" charset="0"/>
                          <a:cs typeface="Arial" panose="020B0604020202020204" pitchFamily="34" charset="0"/>
                        </a:rPr>
                        <a:t>15</a:t>
                      </a:r>
                      <a:endParaRPr lang="fr-FR" sz="1600" dirty="0">
                        <a:latin typeface="Arial" pitchFamily="34" charset="0"/>
                        <a:ea typeface="SimSun"/>
                        <a:cs typeface="Arial" pitchFamily="34" charset="0"/>
                      </a:endParaRPr>
                    </a:p>
                  </a:txBody>
                  <a:tcPr marL="45713" marR="45713" marT="0" marB="0" anchor="ctr"/>
                </a:tc>
                <a:extLst>
                  <a:ext uri="{0D108BD9-81ED-4DB2-BD59-A6C34878D82A}">
                    <a16:rowId xmlns:a16="http://schemas.microsoft.com/office/drawing/2014/main" xmlns="" val="10003"/>
                  </a:ext>
                </a:extLst>
              </a:tr>
            </a:tbl>
          </a:graphicData>
        </a:graphic>
      </p:graphicFrame>
      <p:grpSp>
        <p:nvGrpSpPr>
          <p:cNvPr id="33" name="Groupe 32"/>
          <p:cNvGrpSpPr/>
          <p:nvPr/>
        </p:nvGrpSpPr>
        <p:grpSpPr>
          <a:xfrm>
            <a:off x="7655738" y="16662831"/>
            <a:ext cx="7104057" cy="2327101"/>
            <a:chOff x="584656" y="5635422"/>
            <a:chExt cx="9288000" cy="3907027"/>
          </a:xfrm>
        </p:grpSpPr>
        <p:sp>
          <p:nvSpPr>
            <p:cNvPr id="34" name="Arrondir un rectangle avec un coin du même côté 33"/>
            <p:cNvSpPr/>
            <p:nvPr/>
          </p:nvSpPr>
          <p:spPr>
            <a:xfrm>
              <a:off x="584656" y="5635422"/>
              <a:ext cx="9288000" cy="588520"/>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4</a:t>
              </a:r>
              <a:endParaRPr lang="en-US" sz="2400" b="1" dirty="0">
                <a:solidFill>
                  <a:schemeClr val="bg1"/>
                </a:solidFill>
                <a:latin typeface="Arial" panose="020B0604020202020204" pitchFamily="34" charset="0"/>
                <a:cs typeface="Arial" panose="020B0604020202020204" pitchFamily="34" charset="0"/>
              </a:endParaRPr>
            </a:p>
          </p:txBody>
        </p:sp>
        <p:sp>
          <p:nvSpPr>
            <p:cNvPr id="35" name="ZoneTexte 34"/>
            <p:cNvSpPr txBox="1"/>
            <p:nvPr/>
          </p:nvSpPr>
          <p:spPr>
            <a:xfrm>
              <a:off x="585716" y="6312863"/>
              <a:ext cx="9286940" cy="3229586"/>
            </a:xfrm>
            <a:prstGeom prst="rect">
              <a:avLst/>
            </a:prstGeom>
            <a:noFill/>
            <a:ln>
              <a:solidFill>
                <a:srgbClr val="161B86"/>
              </a:solidFill>
            </a:ln>
          </p:spPr>
          <p:txBody>
            <a:bodyPr wrap="square" rtlCol="0">
              <a:spAutoFit/>
            </a:bodyPr>
            <a:lstStyle/>
            <a:p>
              <a:pPr algn="just"/>
              <a:endParaRPr lang="en-US" sz="700" dirty="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All the accepted papers will be published in the Conference Proceeding.</a:t>
              </a:r>
            </a:p>
            <a:p>
              <a:pPr algn="just" fontAlgn="base"/>
              <a:r>
                <a:rPr lang="en-US" sz="1600" dirty="0">
                  <a:latin typeface="Arial" panose="020B0604020202020204" pitchFamily="34" charset="0"/>
                  <a:cs typeface="Arial" panose="020B0604020202020204" pitchFamily="34" charset="0"/>
                </a:rPr>
                <a:t>The abstract proceeding will be published in this Book:</a:t>
              </a:r>
            </a:p>
            <a:p>
              <a:pPr algn="just" fontAlgn="base"/>
              <a:r>
                <a:rPr lang="en-US" sz="1600" dirty="0">
                  <a:latin typeface="Arial" panose="020B0604020202020204" pitchFamily="34" charset="0"/>
                  <a:cs typeface="Arial" panose="020B0604020202020204" pitchFamily="34" charset="0"/>
                </a:rPr>
                <a:t>"Advances in Mechanics and Energy (Volume </a:t>
              </a:r>
              <a:r>
                <a:rPr lang="en-US" sz="1600" dirty="0" smtClean="0">
                  <a:latin typeface="Arial" panose="020B0604020202020204" pitchFamily="34" charset="0"/>
                  <a:cs typeface="Arial" panose="020B0604020202020204" pitchFamily="34" charset="0"/>
                </a:rPr>
                <a:t>7)"</a:t>
              </a:r>
              <a:endParaRPr lang="en-US" sz="1600" dirty="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Published by: "International Association of Researchers in Mechanics and </a:t>
              </a:r>
              <a:r>
                <a:rPr lang="en-US" sz="1600" dirty="0" smtClean="0">
                  <a:latin typeface="Arial" panose="020B0604020202020204" pitchFamily="34" charset="0"/>
                  <a:cs typeface="Arial" panose="020B0604020202020204" pitchFamily="34" charset="0"/>
                </a:rPr>
                <a:t>Energy</a:t>
              </a:r>
              <a:r>
                <a:rPr lang="en-US" sz="1600" dirty="0" smtClean="0">
                  <a:latin typeface="Arial" panose="020B0604020202020204" pitchFamily="34" charset="0"/>
                  <a:cs typeface="Arial" panose="020B0604020202020204" pitchFamily="34" charset="0"/>
                  <a:hlinkClick r:id="rId5"/>
                </a:rPr>
                <a:t>“</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hlinkClick r:id="rId5"/>
                </a:rPr>
                <a:t>http</a:t>
              </a:r>
              <a:r>
                <a:rPr lang="en-US" sz="1600" dirty="0">
                  <a:latin typeface="Arial" panose="020B0604020202020204" pitchFamily="34" charset="0"/>
                  <a:cs typeface="Arial" panose="020B0604020202020204" pitchFamily="34" charset="0"/>
                  <a:hlinkClick r:id="rId5"/>
                </a:rPr>
                <a:t>://</a:t>
              </a:r>
              <a:r>
                <a:rPr lang="en-US" sz="1600" dirty="0" smtClean="0">
                  <a:latin typeface="Arial" panose="020B0604020202020204" pitchFamily="34" charset="0"/>
                  <a:cs typeface="Arial" panose="020B0604020202020204" pitchFamily="34" charset="0"/>
                  <a:hlinkClick r:id="rId5"/>
                </a:rPr>
                <a:t>www.aicme.net</a:t>
              </a:r>
              <a:endParaRPr lang="en-US" sz="1600" dirty="0" smtClean="0">
                <a:latin typeface="Arial" panose="020B0604020202020204" pitchFamily="34" charset="0"/>
                <a:cs typeface="Arial" panose="020B0604020202020204" pitchFamily="34" charset="0"/>
              </a:endParaRPr>
            </a:p>
            <a:p>
              <a:pPr algn="just" fontAlgn="base"/>
              <a:r>
                <a:rPr lang="en-US" sz="1600" dirty="0">
                  <a:latin typeface="Arial" panose="020B0604020202020204" pitchFamily="34" charset="0"/>
                  <a:cs typeface="Arial" panose="020B0604020202020204" pitchFamily="34" charset="0"/>
                </a:rPr>
                <a:t>The presented and selected papers will be published in :</a:t>
              </a:r>
            </a:p>
            <a:p>
              <a:pPr algn="just" fontAlgn="base"/>
              <a:r>
                <a:rPr lang="en-US" sz="1600" dirty="0">
                  <a:latin typeface="Arial" panose="020B0604020202020204" pitchFamily="34" charset="0"/>
                  <a:cs typeface="Arial" panose="020B0604020202020204" pitchFamily="34" charset="0"/>
                </a:rPr>
                <a:t>"International Journal of Mechanics and Energy (IJME</a:t>
              </a:r>
              <a:r>
                <a:rPr lang="en-US"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hlinkClick r:id="rId6"/>
                </a:rPr>
                <a:t>“https</a:t>
              </a:r>
              <a:r>
                <a:rPr lang="en-US" sz="1600" dirty="0">
                  <a:latin typeface="Arial" panose="020B0604020202020204" pitchFamily="34" charset="0"/>
                  <a:cs typeface="Arial" panose="020B0604020202020204" pitchFamily="34" charset="0"/>
                  <a:hlinkClick r:id="rId6"/>
                </a:rPr>
                <a:t>://</a:t>
              </a:r>
              <a:r>
                <a:rPr lang="en-US" sz="1600" dirty="0" smtClean="0">
                  <a:latin typeface="Arial" panose="020B0604020202020204" pitchFamily="34" charset="0"/>
                  <a:cs typeface="Arial" panose="020B0604020202020204" pitchFamily="34" charset="0"/>
                  <a:hlinkClick r:id="rId6"/>
                </a:rPr>
                <a:t>ijme.aicme.net</a:t>
              </a:r>
              <a:endParaRPr lang="en-US" sz="1600" dirty="0">
                <a:latin typeface="Arial" panose="020B0604020202020204" pitchFamily="34" charset="0"/>
                <a:cs typeface="Arial" panose="020B0604020202020204" pitchFamily="34" charset="0"/>
              </a:endParaRPr>
            </a:p>
          </p:txBody>
        </p:sp>
      </p:grpSp>
      <p:grpSp>
        <p:nvGrpSpPr>
          <p:cNvPr id="39" name="Groupe 38"/>
          <p:cNvGrpSpPr/>
          <p:nvPr/>
        </p:nvGrpSpPr>
        <p:grpSpPr>
          <a:xfrm>
            <a:off x="7667909" y="4494388"/>
            <a:ext cx="7105975" cy="12124455"/>
            <a:chOff x="564593" y="5720663"/>
            <a:chExt cx="9290508" cy="12713027"/>
          </a:xfrm>
        </p:grpSpPr>
        <p:sp>
          <p:nvSpPr>
            <p:cNvPr id="40" name="Arrondir un rectangle avec un coin du même côté 39"/>
            <p:cNvSpPr/>
            <p:nvPr/>
          </p:nvSpPr>
          <p:spPr>
            <a:xfrm>
              <a:off x="564593" y="5720663"/>
              <a:ext cx="9288000" cy="422887"/>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3</a:t>
              </a:r>
              <a:endParaRPr lang="en-US" sz="2400" b="1" dirty="0">
                <a:solidFill>
                  <a:schemeClr val="bg1"/>
                </a:solidFill>
                <a:latin typeface="Arial" panose="020B0604020202020204" pitchFamily="34" charset="0"/>
                <a:cs typeface="Arial" panose="020B0604020202020204" pitchFamily="34" charset="0"/>
              </a:endParaRPr>
            </a:p>
          </p:txBody>
        </p:sp>
        <p:sp>
          <p:nvSpPr>
            <p:cNvPr id="41" name="ZoneTexte 40"/>
            <p:cNvSpPr txBox="1"/>
            <p:nvPr/>
          </p:nvSpPr>
          <p:spPr>
            <a:xfrm>
              <a:off x="568162" y="6176886"/>
              <a:ext cx="9286939" cy="12256804"/>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GB" sz="1600" dirty="0">
                  <a:latin typeface="Arial" pitchFamily="34" charset="0"/>
                  <a:cs typeface="Arial" pitchFamily="34" charset="0"/>
                </a:rPr>
                <a:t>The subject areas include, but are not limited to the following fields: </a:t>
              </a:r>
            </a:p>
            <a:p>
              <a:r>
                <a:rPr lang="en-US" sz="1600" b="1" dirty="0">
                  <a:solidFill>
                    <a:srgbClr val="C00000"/>
                  </a:solidFill>
                  <a:latin typeface="Arial" panose="020B0604020202020204" pitchFamily="34" charset="0"/>
                  <a:cs typeface="Arial" panose="020B0604020202020204" pitchFamily="34" charset="0"/>
                </a:rPr>
                <a:t>Advanced Mechanics</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Computational Mechanics</a:t>
              </a:r>
              <a:endParaRPr lang="fr-FR" sz="1600" dirty="0"/>
            </a:p>
            <a:p>
              <a:pPr lvl="0"/>
              <a:r>
                <a:rPr lang="en-US" sz="1600" dirty="0"/>
                <a:t>Vibration, Acoustics &amp; Control</a:t>
              </a:r>
              <a:endParaRPr lang="fr-FR" sz="1600" dirty="0"/>
            </a:p>
            <a:p>
              <a:pPr lvl="0"/>
              <a:r>
                <a:rPr lang="en-US" sz="1600" dirty="0"/>
                <a:t>Mechatronics and Robotics</a:t>
              </a:r>
              <a:endParaRPr lang="fr-FR" sz="1600" dirty="0"/>
            </a:p>
            <a:p>
              <a:pPr lvl="0"/>
              <a:r>
                <a:rPr lang="en-US" sz="1600" dirty="0"/>
                <a:t>Machine Design &amp; Innovation</a:t>
              </a:r>
              <a:endParaRPr lang="fr-FR" sz="1600" dirty="0"/>
            </a:p>
            <a:p>
              <a:pPr lvl="0"/>
              <a:r>
                <a:rPr lang="en-US" sz="1600" dirty="0"/>
                <a:t>Biomechanics</a:t>
              </a:r>
              <a:endParaRPr lang="fr-FR" sz="1600" dirty="0"/>
            </a:p>
            <a:p>
              <a:r>
                <a:rPr lang="en-US" sz="1600" dirty="0"/>
                <a:t>Field Measurements &amp; Experimental </a:t>
              </a:r>
              <a:r>
                <a:rPr lang="en-US" sz="1600" dirty="0" smtClean="0"/>
                <a:t>Mechanics</a:t>
              </a:r>
            </a:p>
            <a:p>
              <a:r>
                <a:rPr lang="en-US" sz="1600" b="1" dirty="0">
                  <a:solidFill>
                    <a:srgbClr val="C00000"/>
                  </a:solidFill>
                  <a:latin typeface="Arial" panose="020B0604020202020204" pitchFamily="34" charset="0"/>
                  <a:cs typeface="Arial" panose="020B0604020202020204" pitchFamily="34" charset="0"/>
                </a:rPr>
                <a:t>Energy and Smart Engineering</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Advanced Energy Technologies</a:t>
              </a:r>
              <a:endParaRPr lang="fr-FR" sz="1600" dirty="0"/>
            </a:p>
            <a:p>
              <a:pPr lvl="0"/>
              <a:r>
                <a:rPr lang="en-US" sz="1600" dirty="0"/>
                <a:t>Renewable Energy</a:t>
              </a:r>
              <a:endParaRPr lang="fr-FR" sz="1600" dirty="0"/>
            </a:p>
            <a:p>
              <a:pPr lvl="0"/>
              <a:r>
                <a:rPr lang="en-US" sz="1600" dirty="0"/>
                <a:t>Energy Harvesting and Storage Technologies</a:t>
              </a:r>
              <a:endParaRPr lang="fr-FR" sz="1600" dirty="0"/>
            </a:p>
            <a:p>
              <a:pPr lvl="0"/>
              <a:r>
                <a:rPr lang="en-US" sz="1600" dirty="0"/>
                <a:t>Energy and Thermomechanical Processes</a:t>
              </a:r>
              <a:endParaRPr lang="fr-FR" sz="1600" dirty="0"/>
            </a:p>
            <a:p>
              <a:pPr lvl="0"/>
              <a:r>
                <a:rPr lang="en-US" sz="1600" dirty="0"/>
                <a:t>Energy Management and Energy Efficiency</a:t>
              </a:r>
              <a:endParaRPr lang="fr-FR" sz="1600" dirty="0"/>
            </a:p>
            <a:p>
              <a:pPr lvl="0"/>
              <a:r>
                <a:rPr lang="en-US" sz="1600" dirty="0"/>
                <a:t>Energy Conversion Engineering </a:t>
              </a:r>
              <a:endParaRPr lang="fr-FR" sz="1600" dirty="0"/>
            </a:p>
            <a:p>
              <a:r>
                <a:rPr lang="en-US" sz="1600" dirty="0"/>
                <a:t>Sustainable Energy Systems &amp; </a:t>
              </a:r>
              <a:r>
                <a:rPr lang="en-US" sz="1600" dirty="0" smtClean="0"/>
                <a:t>Policies</a:t>
              </a:r>
            </a:p>
            <a:p>
              <a:r>
                <a:rPr lang="en-US" sz="1600" b="1" dirty="0">
                  <a:solidFill>
                    <a:srgbClr val="C00000"/>
                  </a:solidFill>
                  <a:latin typeface="Arial" panose="020B0604020202020204" pitchFamily="34" charset="0"/>
                  <a:cs typeface="Arial" panose="020B0604020202020204" pitchFamily="34" charset="0"/>
                </a:rPr>
                <a:t>Innovative Materials</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Materials Modeling and Characterization</a:t>
              </a:r>
              <a:endParaRPr lang="fr-FR" sz="1600" dirty="0"/>
            </a:p>
            <a:p>
              <a:pPr lvl="0"/>
              <a:r>
                <a:rPr lang="en-US" sz="1600" dirty="0"/>
                <a:t>Polymers, Ceramics &amp; Composite Materials</a:t>
              </a:r>
              <a:endParaRPr lang="fr-FR" sz="1600" dirty="0"/>
            </a:p>
            <a:p>
              <a:pPr lvl="0"/>
              <a:r>
                <a:rPr lang="en-US" sz="1600" dirty="0"/>
                <a:t>Tribology, Coatings and Surface Engineering</a:t>
              </a:r>
              <a:endParaRPr lang="fr-FR" sz="1600" dirty="0"/>
            </a:p>
            <a:p>
              <a:pPr lvl="0"/>
              <a:r>
                <a:rPr lang="en-US" sz="1600" dirty="0"/>
                <a:t>Metallurgy and Heat Treatment</a:t>
              </a:r>
              <a:endParaRPr lang="fr-FR" sz="1600" dirty="0"/>
            </a:p>
            <a:p>
              <a:pPr lvl="0"/>
              <a:r>
                <a:rPr lang="en-US" sz="1600" dirty="0"/>
                <a:t>Nanomaterials, FGM &amp; Smart materials </a:t>
              </a:r>
              <a:endParaRPr lang="fr-FR" sz="1600" dirty="0"/>
            </a:p>
            <a:p>
              <a:pPr lvl="0"/>
              <a:r>
                <a:rPr lang="en-US" sz="1600" dirty="0"/>
                <a:t>Materials for Advanced Energy &amp; Sustainability</a:t>
              </a:r>
              <a:endParaRPr lang="fr-FR" sz="1600" dirty="0"/>
            </a:p>
            <a:p>
              <a:r>
                <a:rPr lang="en-US" sz="1600" dirty="0"/>
                <a:t>Biomaterials and Green Building </a:t>
              </a:r>
              <a:r>
                <a:rPr lang="en-US" sz="1600" dirty="0" smtClean="0"/>
                <a:t>Materials</a:t>
              </a:r>
            </a:p>
            <a:p>
              <a:r>
                <a:rPr lang="en-US" sz="1600" b="1" dirty="0">
                  <a:solidFill>
                    <a:srgbClr val="C00000"/>
                  </a:solidFill>
                  <a:latin typeface="Arial" panose="020B0604020202020204" pitchFamily="34" charset="0"/>
                  <a:cs typeface="Arial" panose="020B0604020202020204" pitchFamily="34" charset="0"/>
                </a:rPr>
                <a:t>Fluids &amp; Structure</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Fluid and Structure Interaction </a:t>
              </a:r>
              <a:endParaRPr lang="fr-FR" sz="1600" dirty="0"/>
            </a:p>
            <a:p>
              <a:pPr lvl="0"/>
              <a:r>
                <a:rPr lang="en-US" sz="1600" dirty="0"/>
                <a:t>Heat and Mass Transfer</a:t>
              </a:r>
              <a:endParaRPr lang="fr-FR" sz="1600" dirty="0"/>
            </a:p>
            <a:p>
              <a:pPr lvl="0"/>
              <a:r>
                <a:rPr lang="en-US" sz="1600" dirty="0"/>
                <a:t>Computational Fluid &amp; Structure Dynamics</a:t>
              </a:r>
              <a:endParaRPr lang="fr-FR" sz="1600" dirty="0"/>
            </a:p>
            <a:p>
              <a:pPr lvl="0"/>
              <a:r>
                <a:rPr lang="en-US" sz="1600" dirty="0"/>
                <a:t>Thermal Energy Storage &amp; Transfer</a:t>
              </a:r>
              <a:endParaRPr lang="fr-FR" sz="1600" dirty="0"/>
            </a:p>
            <a:p>
              <a:r>
                <a:rPr lang="en-US" sz="1600" dirty="0"/>
                <a:t>Industrial Ventilation &amp; Air </a:t>
              </a:r>
              <a:r>
                <a:rPr lang="en-US" sz="1600" dirty="0" smtClean="0"/>
                <a:t>Conditioning</a:t>
              </a:r>
            </a:p>
            <a:p>
              <a:r>
                <a:rPr lang="en-US" sz="1600" b="1" dirty="0">
                  <a:solidFill>
                    <a:srgbClr val="C00000"/>
                  </a:solidFill>
                  <a:latin typeface="Arial" panose="020B0604020202020204" pitchFamily="34" charset="0"/>
                  <a:cs typeface="Arial" panose="020B0604020202020204" pitchFamily="34" charset="0"/>
                </a:rPr>
                <a:t>Technologies, Product and Management</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Manufacturing Process and Systems</a:t>
              </a:r>
              <a:endParaRPr lang="fr-FR" sz="1600" dirty="0"/>
            </a:p>
            <a:p>
              <a:pPr lvl="0"/>
              <a:r>
                <a:rPr lang="en-US" sz="1600" dirty="0"/>
                <a:t>Advances in Additive Manufacturing </a:t>
              </a:r>
              <a:endParaRPr lang="fr-FR" sz="1600" dirty="0"/>
            </a:p>
            <a:p>
              <a:pPr lvl="0"/>
              <a:r>
                <a:rPr lang="en-US" sz="1600" dirty="0"/>
                <a:t>Integrated Design &amp; Advanced Metrology </a:t>
              </a:r>
              <a:endParaRPr lang="fr-FR" sz="1600" dirty="0"/>
            </a:p>
            <a:p>
              <a:pPr lvl="0"/>
              <a:r>
                <a:rPr lang="en-US" sz="1600" dirty="0"/>
                <a:t>Product Management</a:t>
              </a:r>
              <a:endParaRPr lang="fr-FR" sz="1600" dirty="0"/>
            </a:p>
            <a:p>
              <a:r>
                <a:rPr lang="en-US" sz="1600" dirty="0"/>
                <a:t>Quality &amp; </a:t>
              </a:r>
              <a:r>
                <a:rPr lang="en-US" sz="1600" dirty="0" smtClean="0"/>
                <a:t>Reliability</a:t>
              </a:r>
            </a:p>
            <a:p>
              <a:r>
                <a:rPr lang="en-US" sz="1600" b="1" dirty="0">
                  <a:solidFill>
                    <a:srgbClr val="C00000"/>
                  </a:solidFill>
                  <a:latin typeface="Arial" panose="020B0604020202020204" pitchFamily="34" charset="0"/>
                  <a:cs typeface="Arial" panose="020B0604020202020204" pitchFamily="34" charset="0"/>
                </a:rPr>
                <a:t>Applied Physics</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Physical characterization</a:t>
              </a:r>
              <a:endParaRPr lang="fr-FR" sz="1600" dirty="0"/>
            </a:p>
            <a:p>
              <a:pPr lvl="0"/>
              <a:r>
                <a:rPr lang="en-US" sz="1600" dirty="0"/>
                <a:t>Material Physics</a:t>
              </a:r>
              <a:endParaRPr lang="fr-FR" sz="1600" dirty="0"/>
            </a:p>
            <a:p>
              <a:pPr lvl="0"/>
              <a:r>
                <a:rPr lang="en-US" sz="1600" dirty="0"/>
                <a:t>Computational Physics</a:t>
              </a:r>
              <a:endParaRPr lang="fr-FR" sz="1600" dirty="0"/>
            </a:p>
            <a:p>
              <a:pPr lvl="0"/>
              <a:r>
                <a:rPr lang="en-US" sz="1600" dirty="0"/>
                <a:t>Mathematical Physics</a:t>
              </a:r>
              <a:endParaRPr lang="fr-FR" sz="1600" dirty="0"/>
            </a:p>
            <a:p>
              <a:r>
                <a:rPr lang="en-US" sz="1600" dirty="0"/>
                <a:t>Nanoscience and </a:t>
              </a:r>
              <a:r>
                <a:rPr lang="en-US" sz="1600" dirty="0" smtClean="0"/>
                <a:t>Nanotechnology</a:t>
              </a:r>
            </a:p>
            <a:p>
              <a:r>
                <a:rPr lang="en-US" sz="1600" b="1" dirty="0">
                  <a:solidFill>
                    <a:srgbClr val="C00000"/>
                  </a:solidFill>
                  <a:latin typeface="Arial" panose="020B0604020202020204" pitchFamily="34" charset="0"/>
                  <a:cs typeface="Arial" panose="020B0604020202020204" pitchFamily="34" charset="0"/>
                </a:rPr>
                <a:t>Artificial Intelligence</a:t>
              </a:r>
              <a:endParaRPr lang="fr-FR" sz="1600" b="1" dirty="0">
                <a:solidFill>
                  <a:srgbClr val="C00000"/>
                </a:solidFill>
                <a:latin typeface="Arial" panose="020B0604020202020204" pitchFamily="34" charset="0"/>
                <a:cs typeface="Arial" panose="020B0604020202020204" pitchFamily="34" charset="0"/>
              </a:endParaRPr>
            </a:p>
            <a:p>
              <a:pPr lvl="0"/>
              <a:r>
                <a:rPr lang="en-US" sz="1600" dirty="0"/>
                <a:t>Machine Learning in Mechanical &amp; Energy Applications</a:t>
              </a:r>
              <a:endParaRPr lang="fr-FR" sz="1600" dirty="0"/>
            </a:p>
            <a:p>
              <a:pPr lvl="0"/>
              <a:r>
                <a:rPr lang="en-US" sz="1600" dirty="0"/>
                <a:t>AI in Industrial Applications</a:t>
              </a:r>
              <a:endParaRPr lang="fr-FR" sz="1600" dirty="0"/>
            </a:p>
            <a:p>
              <a:pPr lvl="0"/>
              <a:r>
                <a:rPr lang="en-US" sz="1600" dirty="0"/>
                <a:t>AI Applications for Industry 4.0</a:t>
              </a:r>
              <a:endParaRPr lang="fr-FR" sz="1600" dirty="0"/>
            </a:p>
            <a:p>
              <a:r>
                <a:rPr lang="en-US" sz="1600" dirty="0"/>
                <a:t>Intelligent Systems for </a:t>
              </a:r>
              <a:r>
                <a:rPr lang="en-US" sz="1600" dirty="0" err="1"/>
                <a:t>IoT</a:t>
              </a:r>
              <a:r>
                <a:rPr lang="en-US" sz="1600" dirty="0"/>
                <a:t>, Communication &amp; Security</a:t>
              </a:r>
              <a:endParaRPr lang="fr-FR" sz="1600" dirty="0">
                <a:latin typeface="Arial" pitchFamily="34" charset="0"/>
                <a:cs typeface="Arial" pitchFamily="34" charset="0"/>
              </a:endParaRPr>
            </a:p>
          </p:txBody>
        </p:sp>
      </p:grpSp>
      <p:grpSp>
        <p:nvGrpSpPr>
          <p:cNvPr id="29" name="Groupe 28"/>
          <p:cNvGrpSpPr/>
          <p:nvPr/>
        </p:nvGrpSpPr>
        <p:grpSpPr>
          <a:xfrm>
            <a:off x="358875" y="15188942"/>
            <a:ext cx="7152055" cy="5547924"/>
            <a:chOff x="584656" y="5742438"/>
            <a:chExt cx="9288000" cy="6916994"/>
          </a:xfrm>
        </p:grpSpPr>
        <p:sp>
          <p:nvSpPr>
            <p:cNvPr id="30" name="Arrondir un rectangle avec un coin du même côté 29"/>
            <p:cNvSpPr/>
            <p:nvPr/>
          </p:nvSpPr>
          <p:spPr>
            <a:xfrm>
              <a:off x="584656" y="5742438"/>
              <a:ext cx="9288000" cy="436755"/>
            </a:xfrm>
            <a:prstGeom prst="round2SameRect">
              <a:avLst>
                <a:gd name="adj1" fmla="val 24730"/>
                <a:gd name="adj2" fmla="val 0"/>
              </a:avLst>
            </a:prstGeom>
            <a:ln>
              <a:solidFill>
                <a:srgbClr val="161B8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Title 2</a:t>
              </a:r>
              <a:endParaRPr lang="en-US" sz="2400" b="1" dirty="0">
                <a:solidFill>
                  <a:schemeClr val="bg1"/>
                </a:solidFill>
                <a:latin typeface="Arial" panose="020B0604020202020204" pitchFamily="34" charset="0"/>
                <a:cs typeface="Arial" panose="020B0604020202020204" pitchFamily="34" charset="0"/>
              </a:endParaRPr>
            </a:p>
          </p:txBody>
        </p:sp>
        <p:sp>
          <p:nvSpPr>
            <p:cNvPr id="31" name="ZoneTexte 30"/>
            <p:cNvSpPr txBox="1"/>
            <p:nvPr/>
          </p:nvSpPr>
          <p:spPr>
            <a:xfrm>
              <a:off x="585716" y="6240639"/>
              <a:ext cx="9286940" cy="6418793"/>
            </a:xfrm>
            <a:prstGeom prst="rect">
              <a:avLst/>
            </a:prstGeom>
            <a:noFill/>
            <a:ln>
              <a:solidFill>
                <a:srgbClr val="161B86"/>
              </a:solidFill>
            </a:ln>
          </p:spPr>
          <p:txBody>
            <a:bodyPr wrap="square" rtlCol="0">
              <a:spAutoFit/>
            </a:bodyPr>
            <a:lstStyle/>
            <a:p>
              <a:pPr algn="just" defTabSz="69868">
                <a:lnSpc>
                  <a:spcPct val="110000"/>
                </a:lnSpc>
                <a:spcBef>
                  <a:spcPts val="257"/>
                </a:spcBef>
                <a:defRPr/>
              </a:pPr>
              <a:r>
                <a:rPr lang="en-US" sz="1600" b="1" dirty="0" smtClean="0">
                  <a:solidFill>
                    <a:srgbClr val="C00000"/>
                  </a:solidFill>
                  <a:latin typeface="Arial" panose="020B0604020202020204" pitchFamily="34" charset="0"/>
                  <a:cs typeface="Arial" panose="020B0604020202020204" pitchFamily="34" charset="0"/>
                </a:rPr>
                <a:t>ICME’2024</a:t>
              </a:r>
              <a:r>
                <a:rPr lang="en-US" sz="1600" dirty="0" smtClean="0">
                  <a:latin typeface="Arial" pitchFamily="34" charset="0"/>
                  <a:cs typeface="Arial" pitchFamily="34" charset="0"/>
                </a:rPr>
                <a:t> </a:t>
              </a:r>
              <a:r>
                <a:rPr lang="en-US" sz="1600" dirty="0">
                  <a:latin typeface="Arial" pitchFamily="34" charset="0"/>
                  <a:cs typeface="Arial" pitchFamily="34" charset="0"/>
                </a:rPr>
                <a:t>is the </a:t>
              </a:r>
              <a:r>
                <a:rPr lang="en-US" sz="1600" dirty="0" smtClean="0">
                  <a:latin typeface="Arial" pitchFamily="34" charset="0"/>
                  <a:cs typeface="Arial" pitchFamily="34" charset="0"/>
                </a:rPr>
                <a:t>ninth </a:t>
              </a:r>
              <a:r>
                <a:rPr lang="en-US" sz="1600" dirty="0">
                  <a:latin typeface="Arial" pitchFamily="34" charset="0"/>
                  <a:cs typeface="Arial" pitchFamily="34" charset="0"/>
                </a:rPr>
                <a:t>edition of the International Conference on Mechanics and Energy. The main objective of this conference is to bring together academics, researchers and industry on different themes to discuss new scientific advances and technological innovations in several fields around mechanics and energy</a:t>
              </a:r>
              <a:r>
                <a:rPr lang="en-US" sz="1600" dirty="0" smtClean="0">
                  <a:latin typeface="Arial" pitchFamily="34" charset="0"/>
                  <a:cs typeface="Arial" pitchFamily="34" charset="0"/>
                </a:rPr>
                <a:t>.</a:t>
              </a:r>
            </a:p>
            <a:p>
              <a:pPr algn="just" defTabSz="69868">
                <a:lnSpc>
                  <a:spcPct val="110000"/>
                </a:lnSpc>
                <a:spcBef>
                  <a:spcPts val="257"/>
                </a:spcBef>
                <a:defRPr/>
              </a:pPr>
              <a:endParaRPr lang="en-US" sz="1600" dirty="0">
                <a:latin typeface="Arial" pitchFamily="34" charset="0"/>
                <a:cs typeface="Arial" pitchFamily="34" charset="0"/>
              </a:endParaRPr>
            </a:p>
            <a:p>
              <a:pPr algn="just"/>
              <a:r>
                <a:rPr lang="en-US" sz="1600" dirty="0">
                  <a:latin typeface="Arial" pitchFamily="34" charset="0"/>
                  <a:cs typeface="Arial" pitchFamily="34" charset="0"/>
                </a:rPr>
                <a:t>You are welcome to submit your unpublished papers to our conference </a:t>
              </a:r>
              <a:r>
                <a:rPr lang="en-US" sz="1600" dirty="0" smtClean="0">
                  <a:solidFill>
                    <a:srgbClr val="C00000"/>
                  </a:solidFill>
                  <a:latin typeface="Arial" pitchFamily="34" charset="0"/>
                  <a:cs typeface="Arial" pitchFamily="34" charset="0"/>
                </a:rPr>
                <a:t>ICME’2024 </a:t>
              </a:r>
              <a:r>
                <a:rPr lang="en-US" sz="1600" dirty="0">
                  <a:latin typeface="Arial" pitchFamily="34" charset="0"/>
                  <a:cs typeface="Arial" pitchFamily="34" charset="0"/>
                </a:rPr>
                <a:t>through </a:t>
              </a:r>
              <a:r>
                <a:rPr lang="fr-FR" sz="1600" dirty="0" err="1">
                  <a:latin typeface="Arial" pitchFamily="34" charset="0"/>
                  <a:cs typeface="Arial" pitchFamily="34" charset="0"/>
                </a:rPr>
                <a:t>paper</a:t>
              </a:r>
              <a:r>
                <a:rPr lang="fr-FR" sz="1600" dirty="0">
                  <a:latin typeface="Arial" pitchFamily="34" charset="0"/>
                  <a:cs typeface="Arial" pitchFamily="34" charset="0"/>
                </a:rPr>
                <a:t> </a:t>
              </a:r>
              <a:r>
                <a:rPr lang="fr-FR" sz="1600" dirty="0" err="1">
                  <a:latin typeface="Arial" pitchFamily="34" charset="0"/>
                  <a:cs typeface="Arial" pitchFamily="34" charset="0"/>
                </a:rPr>
                <a:t>submission</a:t>
              </a:r>
              <a:r>
                <a:rPr lang="fr-FR" sz="1600" dirty="0">
                  <a:latin typeface="Arial" pitchFamily="34" charset="0"/>
                  <a:cs typeface="Arial" pitchFamily="34" charset="0"/>
                </a:rPr>
                <a:t> system:</a:t>
              </a:r>
            </a:p>
            <a:p>
              <a:pPr algn="just"/>
              <a:r>
                <a:rPr lang="fr-FR" sz="1600" dirty="0">
                  <a:solidFill>
                    <a:srgbClr val="C00000"/>
                  </a:solidFill>
                  <a:latin typeface="Arial" pitchFamily="34" charset="0"/>
                  <a:cs typeface="Arial" pitchFamily="34" charset="0"/>
                  <a:hlinkClick r:id="rId7"/>
                </a:rPr>
                <a:t>http://www.icme.aicme.net</a:t>
              </a:r>
              <a:endParaRPr lang="fr-FR" sz="1600" dirty="0">
                <a:solidFill>
                  <a:srgbClr val="C00000"/>
                </a:solidFill>
                <a:latin typeface="Arial" pitchFamily="34" charset="0"/>
                <a:cs typeface="Arial" pitchFamily="34" charset="0"/>
              </a:endParaRPr>
            </a:p>
            <a:p>
              <a:pPr algn="just"/>
              <a:endParaRPr lang="fr-FR" sz="1600" dirty="0">
                <a:solidFill>
                  <a:srgbClr val="C00000"/>
                </a:solidFill>
                <a:latin typeface="Arial" pitchFamily="34" charset="0"/>
                <a:cs typeface="Arial" pitchFamily="34" charset="0"/>
              </a:endParaRPr>
            </a:p>
            <a:p>
              <a:pPr algn="just"/>
              <a:r>
                <a:rPr lang="en-US" sz="1600" dirty="0">
                  <a:latin typeface="Arial" panose="020B0604020202020204" pitchFamily="34" charset="0"/>
                  <a:cs typeface="Arial" panose="020B0604020202020204" pitchFamily="34" charset="0"/>
                </a:rPr>
                <a:t>All the accepted papers will be published in the </a:t>
              </a:r>
              <a:r>
                <a:rPr lang="en-US" sz="1600" dirty="0" smtClean="0">
                  <a:latin typeface="Arial" panose="020B0604020202020204" pitchFamily="34" charset="0"/>
                  <a:cs typeface="Arial" panose="020B0604020202020204" pitchFamily="34" charset="0"/>
                </a:rPr>
                <a:t>Conference </a:t>
              </a:r>
              <a:r>
                <a:rPr lang="en-US" sz="1600" dirty="0">
                  <a:latin typeface="Arial" panose="020B0604020202020204" pitchFamily="34" charset="0"/>
                  <a:cs typeface="Arial" panose="020B0604020202020204" pitchFamily="34" charset="0"/>
                </a:rPr>
                <a:t>Proceeding on the CD-ROM format. </a:t>
              </a: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smtClean="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a:p>
              <a:pPr algn="just">
                <a:lnSpc>
                  <a:spcPct val="114000"/>
                </a:lnSpc>
                <a:spcBef>
                  <a:spcPts val="257"/>
                </a:spcBef>
                <a:defRPr/>
              </a:pPr>
              <a:endParaRPr lang="en-GB" sz="16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4548</TotalTime>
  <Words>501</Words>
  <Application>Microsoft Office PowerPoint</Application>
  <PresentationFormat>Personnalisé</PresentationFormat>
  <Paragraphs>113</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SimSun</vt:lpstr>
      <vt:lpstr>Arial</vt:lpstr>
      <vt:lpstr>Arial Rounded MT Bold</vt:lpstr>
      <vt:lpstr>Calibri</vt:lpstr>
      <vt:lpstr>Times New Roman</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Zghal wissem</dc:creator>
  <cp:lastModifiedBy>ASUS</cp:lastModifiedBy>
  <cp:revision>200</cp:revision>
  <dcterms:created xsi:type="dcterms:W3CDTF">2010-12-23T10:24:19Z</dcterms:created>
  <dcterms:modified xsi:type="dcterms:W3CDTF">2024-04-19T23:26:36Z</dcterms:modified>
</cp:coreProperties>
</file>